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60" r:id="rId3"/>
    <p:sldId id="265" r:id="rId4"/>
    <p:sldId id="278" r:id="rId5"/>
    <p:sldId id="298" r:id="rId6"/>
    <p:sldId id="299" r:id="rId7"/>
    <p:sldId id="300" r:id="rId8"/>
    <p:sldId id="301" r:id="rId9"/>
    <p:sldId id="302" r:id="rId10"/>
    <p:sldId id="258" r:id="rId11"/>
    <p:sldId id="303" r:id="rId12"/>
    <p:sldId id="257" r:id="rId13"/>
    <p:sldId id="259" r:id="rId14"/>
    <p:sldId id="305" r:id="rId15"/>
    <p:sldId id="306" r:id="rId16"/>
    <p:sldId id="307" r:id="rId17"/>
    <p:sldId id="308" r:id="rId18"/>
    <p:sldId id="309" r:id="rId19"/>
    <p:sldId id="270" r:id="rId20"/>
    <p:sldId id="311" r:id="rId21"/>
    <p:sldId id="312" r:id="rId22"/>
    <p:sldId id="313" r:id="rId2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Dosis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57B9CE-27B7-45A4-9341-B09BDB51A24E}">
  <a:tblStyle styleId="{AF57B9CE-27B7-45A4-9341-B09BDB51A2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091BD0C-065F-43EE-8344-79AE29CD5F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1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957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916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121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046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208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941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888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5401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80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597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714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4015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437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878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44050" y="-38100"/>
            <a:ext cx="4139800" cy="5192625"/>
          </a:xfrm>
          <a:custGeom>
            <a:avLst/>
            <a:gdLst/>
            <a:ahLst/>
            <a:cxnLst/>
            <a:rect l="l" t="t" r="r" b="b"/>
            <a:pathLst>
              <a:path w="165592" h="207705" extrusionOk="0">
                <a:moveTo>
                  <a:pt x="165592" y="207264"/>
                </a:moveTo>
                <a:lnTo>
                  <a:pt x="58150" y="0"/>
                </a:lnTo>
                <a:lnTo>
                  <a:pt x="0" y="643"/>
                </a:lnTo>
                <a:lnTo>
                  <a:pt x="881" y="20770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 flipH="1">
            <a:off x="-647600" y="-14750"/>
            <a:ext cx="24819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57200" rtl="0">
              <a:spcBef>
                <a:spcPts val="600"/>
              </a:spcBef>
              <a:spcAft>
                <a:spcPts val="0"/>
              </a:spcAft>
              <a:buSzPts val="3600"/>
              <a:buChar char="▸"/>
              <a:defRPr sz="3600" i="1"/>
            </a:lvl1pPr>
            <a:lvl2pPr marL="914400" lvl="1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2pPr>
            <a:lvl3pPr marL="1371600" lvl="2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3pPr>
            <a:lvl4pPr marL="1828800" lvl="3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4pPr>
            <a:lvl5pPr marL="2286000" lvl="4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5pPr>
            <a:lvl6pPr marL="2743200" lvl="5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6pPr>
            <a:lvl7pPr marL="3200400" lvl="6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7pPr>
            <a:lvl8pPr marL="3657600" lvl="7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8pPr>
            <a:lvl9pPr marL="4114800" lvl="8" indent="-45720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-121150" y="-271850"/>
            <a:ext cx="1955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5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6" name="Google Shape;26;p4"/>
          <p:cNvSpPr/>
          <p:nvPr/>
        </p:nvSpPr>
        <p:spPr>
          <a:xfrm flipH="1">
            <a:off x="1440947" y="-14750"/>
            <a:ext cx="7458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flipH="1">
            <a:off x="6957299" y="4394650"/>
            <a:ext cx="26439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6957475" y="4137550"/>
            <a:ext cx="2186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”</a:t>
            </a:r>
            <a:endParaRPr sz="15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9" name="Google Shape;29;p4"/>
          <p:cNvSpPr/>
          <p:nvPr/>
        </p:nvSpPr>
        <p:spPr>
          <a:xfrm flipH="1">
            <a:off x="6626547" y="4394650"/>
            <a:ext cx="7458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32" name="Google Shape;32;p5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95" name="Google Shape;95;p1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>
  <p:cSld name="BLANK_1"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1" name="Google Shape;101;p1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2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2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7" r:id="rId5"/>
    <p:sldLayoutId id="214748365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0" y="234088"/>
            <a:ext cx="7043738" cy="39756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000" dirty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80 ЛЕТ </a:t>
            </a:r>
            <a:r>
              <a:rPr lang="en-US" sz="40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40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ТРАГЕДИИ </a:t>
            </a:r>
            <a:r>
              <a:rPr lang="ru-RU" sz="4000" dirty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</a:t>
            </a:r>
            <a:r>
              <a:rPr lang="ru-RU" sz="40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ХАТЫНИ </a:t>
            </a:r>
            <a:r>
              <a:rPr lang="en-US" sz="3600" dirty="0" smtClean="0">
                <a:latin typeface="+mj-lt"/>
              </a:rPr>
              <a:t/>
            </a:r>
            <a:br>
              <a:rPr lang="en-US" sz="3600" dirty="0" smtClean="0">
                <a:latin typeface="+mj-lt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800" dirty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РЕЗУЛЬТАТЫ РАССЛЕДОВАНИЯ </a:t>
            </a:r>
            <a:r>
              <a:rPr lang="en-US" sz="28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8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ГЕНОЦИДА </a:t>
            </a:r>
            <a:r>
              <a:rPr lang="ru-RU" sz="2800" dirty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БЕЛОРУССКОГО НАРОДА </a:t>
            </a:r>
            <a:r>
              <a:rPr lang="en-US" sz="28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8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</a:t>
            </a:r>
            <a:r>
              <a:rPr lang="ru-RU" sz="2800" dirty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ГОДЫ </a:t>
            </a:r>
            <a:r>
              <a:rPr lang="en-US" sz="28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8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ВЕЛИКОЙ </a:t>
            </a:r>
            <a:r>
              <a:rPr lang="ru-RU" sz="2800" dirty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ОТЕЧЕСТВЕННОЙ ВОЙНЫ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40" y="3093720"/>
            <a:ext cx="8191916" cy="21554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7587" r="20416" b="19287"/>
          <a:stretch/>
        </p:blipFill>
        <p:spPr>
          <a:xfrm>
            <a:off x="6355080" y="438834"/>
            <a:ext cx="2788920" cy="17830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60" y="1287780"/>
            <a:ext cx="4297758" cy="4161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>
            <a:spLocks noGrp="1"/>
          </p:cNvSpPr>
          <p:nvPr>
            <p:ph type="subTitle" idx="4294967295"/>
          </p:nvPr>
        </p:nvSpPr>
        <p:spPr>
          <a:xfrm>
            <a:off x="3893821" y="291235"/>
            <a:ext cx="5082540" cy="38921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accent1"/>
                </a:solidFill>
                <a:latin typeface="+mj-lt"/>
              </a:rPr>
              <a:t>В апреле 2021 г. </a:t>
            </a:r>
            <a:r>
              <a:rPr lang="ru-RU" sz="2800" b="1" dirty="0">
                <a:solidFill>
                  <a:srgbClr val="FFFFFF"/>
                </a:solidFill>
                <a:latin typeface="+mj-lt"/>
              </a:rPr>
              <a:t>Генеральной прокуратурой Республики Беларусь было возбуждено уголовное дело </a:t>
            </a:r>
            <a:endParaRPr lang="ru-RU" sz="2800" b="1" dirty="0" smtClean="0">
              <a:solidFill>
                <a:srgbClr val="FFFFFF"/>
              </a:solidFill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FFFF"/>
                </a:solidFill>
                <a:latin typeface="+mj-lt"/>
              </a:rPr>
              <a:t>по </a:t>
            </a:r>
            <a:r>
              <a:rPr lang="ru-RU" sz="2800" b="1" dirty="0">
                <a:solidFill>
                  <a:srgbClr val="FFFFFF"/>
                </a:solidFill>
                <a:latin typeface="+mj-lt"/>
              </a:rPr>
              <a:t>факту геноцида белорусского народа </a:t>
            </a:r>
            <a:endParaRPr lang="ru-RU" sz="2800" b="1" dirty="0" smtClean="0">
              <a:solidFill>
                <a:srgbClr val="FFFFFF"/>
              </a:solidFill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FFFF"/>
                </a:solidFill>
                <a:latin typeface="+mj-lt"/>
              </a:rPr>
              <a:t>в </a:t>
            </a:r>
            <a:r>
              <a:rPr lang="ru-RU" sz="2800" b="1" dirty="0">
                <a:solidFill>
                  <a:srgbClr val="FFFFFF"/>
                </a:solidFill>
                <a:latin typeface="+mj-lt"/>
              </a:rPr>
              <a:t>период Великой Отечественной войны </a:t>
            </a:r>
            <a:endParaRPr lang="ru-RU" sz="2800" b="1" dirty="0" smtClean="0">
              <a:solidFill>
                <a:srgbClr val="FFFFFF"/>
              </a:solidFill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FFFF"/>
                </a:solidFill>
                <a:latin typeface="+mj-lt"/>
              </a:rPr>
              <a:t>и </a:t>
            </a:r>
            <a:r>
              <a:rPr lang="ru-RU" sz="2800" b="1" dirty="0">
                <a:solidFill>
                  <a:srgbClr val="FFFFFF"/>
                </a:solidFill>
                <a:latin typeface="+mj-lt"/>
              </a:rPr>
              <a:t>в послевоенный </a:t>
            </a:r>
            <a:r>
              <a:rPr lang="ru-RU" sz="2800" b="1" dirty="0" smtClean="0">
                <a:solidFill>
                  <a:srgbClr val="FFFFFF"/>
                </a:solidFill>
                <a:latin typeface="+mj-lt"/>
              </a:rPr>
              <a:t>период </a:t>
            </a:r>
            <a:endParaRPr sz="2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" b="99273" l="9884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0" y="1204491"/>
            <a:ext cx="2978890" cy="29788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93" y="3988136"/>
            <a:ext cx="2554605" cy="1254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>
            <a:spLocks noGrp="1"/>
          </p:cNvSpPr>
          <p:nvPr>
            <p:ph type="subTitle" idx="4294967295"/>
          </p:nvPr>
        </p:nvSpPr>
        <p:spPr>
          <a:xfrm>
            <a:off x="1836420" y="611275"/>
            <a:ext cx="7307580" cy="38921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Координирующий центр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по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исследованию </a:t>
            </a:r>
            <a:endParaRPr lang="ru-RU" sz="28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обобщению установленных исторических сведений, </a:t>
            </a:r>
            <a:endParaRPr lang="ru-RU" sz="28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касающихся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отдельных вопросов </a:t>
            </a:r>
            <a:endParaRPr lang="ru-RU" sz="28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геноцида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белорусского народа </a:t>
            </a:r>
            <a:endParaRPr lang="ru-RU" sz="28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годы Великой Отечественной 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войны, </a:t>
            </a: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accent1"/>
                </a:solidFill>
                <a:latin typeface="+mj-lt"/>
              </a:rPr>
              <a:t>Институт </a:t>
            </a:r>
            <a:r>
              <a:rPr lang="ru-RU" sz="2800" b="1" dirty="0">
                <a:solidFill>
                  <a:schemeClr val="accent1"/>
                </a:solidFill>
                <a:latin typeface="+mj-lt"/>
              </a:rPr>
              <a:t>истории НАН </a:t>
            </a:r>
            <a:r>
              <a:rPr lang="ru-RU" sz="2800" b="1" dirty="0" smtClean="0">
                <a:solidFill>
                  <a:schemeClr val="accent1"/>
                </a:solidFill>
                <a:latin typeface="+mj-lt"/>
              </a:rPr>
              <a:t>Беларуси</a:t>
            </a:r>
            <a:endParaRPr sz="2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93" y="3988136"/>
            <a:ext cx="2554605" cy="12544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7" y="1028966"/>
            <a:ext cx="1799944" cy="2661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2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8" name="Google Shape;187;p22"/>
          <p:cNvSpPr txBox="1">
            <a:spLocks/>
          </p:cNvSpPr>
          <p:nvPr/>
        </p:nvSpPr>
        <p:spPr>
          <a:xfrm>
            <a:off x="137160" y="2844981"/>
            <a:ext cx="8785860" cy="204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latin typeface="+mj-lt"/>
              </a:rPr>
              <a:t>К началу 2023 года по уголовному делу о геноциде белорусского народа допрошено 16 тыс. человек, </a:t>
            </a:r>
            <a:r>
              <a:rPr lang="ru-RU" sz="2000" dirty="0">
                <a:latin typeface="+mj-lt"/>
              </a:rPr>
              <a:t>из них свыше 7,6 тыс. – узники лагерей смерти.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latin typeface="+mj-lt"/>
              </a:rPr>
              <a:t>Республика потеряла более половины своего национального богатства. </a:t>
            </a:r>
            <a:r>
              <a:rPr lang="ru-RU" sz="2000" dirty="0" smtClean="0">
                <a:latin typeface="+mj-lt"/>
              </a:rPr>
              <a:t>Прямой материальный ущерб, нанесенный нашей стране оккупацией, исчисляется </a:t>
            </a:r>
            <a:r>
              <a:rPr lang="ru-RU" sz="2000" b="1" dirty="0" smtClean="0">
                <a:latin typeface="+mj-lt"/>
              </a:rPr>
              <a:t>в </a:t>
            </a:r>
            <a:r>
              <a:rPr lang="ru-RU" sz="2000" b="1" dirty="0">
                <a:latin typeface="+mj-lt"/>
              </a:rPr>
              <a:t>75 млрд. </a:t>
            </a:r>
            <a:r>
              <a:rPr lang="ru-RU" sz="2000" dirty="0">
                <a:latin typeface="+mj-lt"/>
              </a:rPr>
              <a:t>рублей (в ценах 1941 года), что в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latin typeface="+mj-lt"/>
              </a:rPr>
              <a:t>35 </a:t>
            </a:r>
            <a:r>
              <a:rPr lang="ru-RU" sz="2000" dirty="0">
                <a:latin typeface="+mj-lt"/>
              </a:rPr>
              <a:t>раз превысило бюджет республики.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latin typeface="+mj-lt"/>
              </a:rPr>
              <a:t>В ходе расследования уголовного дела о геноциде </a:t>
            </a:r>
            <a:r>
              <a:rPr lang="ru-RU" sz="2000" b="1" dirty="0">
                <a:latin typeface="+mj-lt"/>
              </a:rPr>
              <a:t>установлено более 10,5 тыс. сел и деревень </a:t>
            </a:r>
            <a:r>
              <a:rPr lang="ru-RU" sz="2000" dirty="0">
                <a:latin typeface="+mj-lt"/>
              </a:rPr>
              <a:t>(около 9,2 тыс. – до начала расследования), которые пострадали в годы оккупации, </a:t>
            </a:r>
            <a:r>
              <a:rPr lang="ru-RU" sz="2000" b="1" dirty="0">
                <a:latin typeface="+mj-lt"/>
              </a:rPr>
              <a:t>в том числе не менее 216 населенных пунктов </a:t>
            </a:r>
            <a:r>
              <a:rPr lang="ru-RU" sz="2000" dirty="0">
                <a:latin typeface="+mj-lt"/>
              </a:rPr>
              <a:t>(186 – до возбуждения уголовного дела), которые разделили судьбу </a:t>
            </a:r>
            <a:r>
              <a:rPr lang="ru-RU" sz="2000" dirty="0" err="1">
                <a:latin typeface="+mj-lt"/>
              </a:rPr>
              <a:t>д.Хатыни</a:t>
            </a:r>
            <a:r>
              <a:rPr lang="ru-RU" sz="2000" dirty="0">
                <a:latin typeface="+mj-lt"/>
              </a:rPr>
              <a:t>, то есть были полностью уничтожены вместе с жителями и не возродились после войны.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7" name="Google Shape;124;p15"/>
          <p:cNvSpPr txBox="1">
            <a:spLocks noGrp="1"/>
          </p:cNvSpPr>
          <p:nvPr>
            <p:ph type="subTitle" idx="4294967295"/>
          </p:nvPr>
        </p:nvSpPr>
        <p:spPr>
          <a:xfrm>
            <a:off x="0" y="908455"/>
            <a:ext cx="6957060" cy="2566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600" b="1" dirty="0">
                <a:solidFill>
                  <a:schemeClr val="bg1"/>
                </a:solidFill>
                <a:latin typeface="+mj-lt"/>
              </a:rPr>
              <a:t>В Республике Беларусь в стадии реализации находится </a:t>
            </a:r>
            <a:endParaRPr lang="en-US" sz="26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Государственная </a:t>
            </a:r>
            <a:r>
              <a:rPr lang="ru-RU" sz="2600" b="1" dirty="0">
                <a:solidFill>
                  <a:schemeClr val="bg1"/>
                </a:solidFill>
                <a:latin typeface="+mj-lt"/>
              </a:rPr>
              <a:t>программа «Увековечение памяти погибших </a:t>
            </a:r>
            <a:endParaRPr lang="en-US" sz="26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при </a:t>
            </a:r>
            <a:r>
              <a:rPr lang="ru-RU" sz="2600" b="1" dirty="0">
                <a:solidFill>
                  <a:schemeClr val="bg1"/>
                </a:solidFill>
                <a:latin typeface="+mj-lt"/>
              </a:rPr>
              <a:t>защите Отечества» на 2021–2025 </a:t>
            </a: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годы</a:t>
            </a:r>
            <a:endParaRPr sz="26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0" y="4404836"/>
            <a:ext cx="7376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tx1"/>
                </a:solidFill>
              </a:rPr>
              <a:t>направленная на сохранение военно-исторического наследия белорусского народа, гражданско-патриотическое воспитание, выполнение международных соглашений в военно-мемориальной сфере.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464821"/>
            <a:ext cx="2280920" cy="3421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7" name="Google Shape;124;p15"/>
          <p:cNvSpPr txBox="1">
            <a:spLocks noGrp="1"/>
          </p:cNvSpPr>
          <p:nvPr>
            <p:ph type="subTitle" idx="4294967295"/>
          </p:nvPr>
        </p:nvSpPr>
        <p:spPr>
          <a:xfrm>
            <a:off x="0" y="908455"/>
            <a:ext cx="6629400" cy="2566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2600" b="1" dirty="0">
                <a:solidFill>
                  <a:schemeClr val="bg1"/>
                </a:solidFill>
                <a:latin typeface="+mj-lt"/>
              </a:rPr>
              <a:t>музеях Беларуси проводятся культурно-образовательные мероприятия на тему </a:t>
            </a:r>
            <a:endParaRPr lang="ru-RU" sz="26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600" b="1" dirty="0">
                <a:solidFill>
                  <a:schemeClr val="bg1"/>
                </a:solidFill>
                <a:latin typeface="+mj-lt"/>
              </a:rPr>
              <a:t>Геноцид белорусского народа </a:t>
            </a:r>
            <a:endParaRPr lang="ru-RU" sz="26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2600" b="1" dirty="0">
                <a:solidFill>
                  <a:schemeClr val="bg1"/>
                </a:solidFill>
                <a:latin typeface="+mj-lt"/>
              </a:rPr>
              <a:t>годы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Великой </a:t>
            </a:r>
            <a:r>
              <a:rPr lang="ru-RU" sz="2600" b="1" dirty="0">
                <a:solidFill>
                  <a:schemeClr val="bg1"/>
                </a:solidFill>
                <a:latin typeface="+mj-lt"/>
              </a:rPr>
              <a:t>Отечественной войны </a:t>
            </a:r>
            <a:endParaRPr lang="ru-RU" sz="26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2600" b="1" dirty="0">
                <a:solidFill>
                  <a:schemeClr val="bg1"/>
                </a:solidFill>
                <a:latin typeface="+mj-lt"/>
              </a:rPr>
              <a:t>послевоенный период».</a:t>
            </a:r>
            <a:endParaRPr sz="26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14" y="106770"/>
            <a:ext cx="2998009" cy="18973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14" y="2082164"/>
            <a:ext cx="2998009" cy="1998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7" name="Google Shape;124;p15"/>
          <p:cNvSpPr txBox="1">
            <a:spLocks noGrp="1"/>
          </p:cNvSpPr>
          <p:nvPr>
            <p:ph type="subTitle" idx="4294967295"/>
          </p:nvPr>
        </p:nvSpPr>
        <p:spPr>
          <a:xfrm>
            <a:off x="0" y="420775"/>
            <a:ext cx="6629400" cy="2566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600" b="1" dirty="0">
                <a:solidFill>
                  <a:schemeClr val="bg1"/>
                </a:solidFill>
                <a:latin typeface="+mj-lt"/>
              </a:rPr>
              <a:t>В библиотечных учреждениях организуются </a:t>
            </a:r>
            <a:endParaRPr lang="ru-RU" sz="26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тематические </a:t>
            </a:r>
            <a:r>
              <a:rPr lang="ru-RU" sz="2600" b="1" dirty="0">
                <a:solidFill>
                  <a:schemeClr val="bg1"/>
                </a:solidFill>
                <a:latin typeface="+mj-lt"/>
              </a:rPr>
              <a:t>книжные выставки, фотодокументальные инсталляции, патриотические интерактивные площадки и др., посвященные геноциду белорусского народа </a:t>
            </a:r>
            <a:endParaRPr lang="ru-RU" sz="26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2600" b="1" dirty="0">
                <a:solidFill>
                  <a:schemeClr val="bg1"/>
                </a:solidFill>
                <a:latin typeface="+mj-lt"/>
              </a:rPr>
              <a:t>годы Великой Отечественной войны, </a:t>
            </a: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Дню </a:t>
            </a:r>
            <a:r>
              <a:rPr lang="ru-RU" sz="2600" b="1" dirty="0">
                <a:solidFill>
                  <a:schemeClr val="bg1"/>
                </a:solidFill>
                <a:latin typeface="+mj-lt"/>
              </a:rPr>
              <a:t>Победы.</a:t>
            </a:r>
            <a:endParaRPr sz="26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2" y="152400"/>
            <a:ext cx="2240077" cy="4226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104900" y="26845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+mj-lt"/>
              </a:rPr>
              <a:t>Созданы сотни художественных произведений и </a:t>
            </a:r>
            <a:r>
              <a:rPr lang="ru-RU" dirty="0" smtClean="0">
                <a:latin typeface="+mj-lt"/>
              </a:rPr>
              <a:t>кинофильмов</a:t>
            </a:r>
            <a:endParaRPr lang="ru-RU" dirty="0">
              <a:latin typeface="+mj-lt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3" y="3889076"/>
            <a:ext cx="2554605" cy="1254424"/>
          </a:xfrm>
          <a:prstGeom prst="rect">
            <a:avLst/>
          </a:prstGeom>
        </p:spPr>
      </p:pic>
      <p:sp>
        <p:nvSpPr>
          <p:cNvPr id="10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3091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dirty="0">
                <a:latin typeface="+mj-lt"/>
              </a:rPr>
              <a:t>«Тот самый длинный день в году…» (2021 г.)</a:t>
            </a:r>
          </a:p>
          <a:p>
            <a:pPr lvl="0"/>
            <a:r>
              <a:rPr lang="ru-RU" sz="2400" dirty="0">
                <a:latin typeface="+mj-lt"/>
              </a:rPr>
              <a:t>«Конвейер смерти» (2022 г.)</a:t>
            </a:r>
          </a:p>
          <a:p>
            <a:pPr lvl="0"/>
            <a:r>
              <a:rPr lang="ru-RU" sz="2400" dirty="0">
                <a:latin typeface="+mj-lt"/>
              </a:rPr>
              <a:t>«Военная история. Эпизоды» (2022–2023 гг.)</a:t>
            </a:r>
          </a:p>
          <a:p>
            <a:pPr lvl="0"/>
            <a:r>
              <a:rPr lang="ru-RU" sz="2400" dirty="0">
                <a:latin typeface="+mj-lt"/>
              </a:rPr>
              <a:t>«Без срока давности» (2022 г.)</a:t>
            </a:r>
          </a:p>
          <a:p>
            <a:pPr lvl="0"/>
            <a:r>
              <a:rPr lang="ru-RU" sz="2400" dirty="0">
                <a:latin typeface="+mj-lt"/>
              </a:rPr>
              <a:t>«Брест. Герои форпоста» (2020 г.)</a:t>
            </a:r>
          </a:p>
          <a:p>
            <a:pPr lvl="0"/>
            <a:r>
              <a:rPr lang="ru-RU" sz="2400" dirty="0">
                <a:latin typeface="+mj-lt"/>
              </a:rPr>
              <a:t>«Тайные тропы войны» (2021 г.)</a:t>
            </a:r>
          </a:p>
          <a:p>
            <a:pPr lvl="0"/>
            <a:r>
              <a:rPr lang="ru-RU" sz="2400" dirty="0">
                <a:latin typeface="+mj-lt"/>
              </a:rPr>
              <a:t>«Рубеж» (2021 г.) и др.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80" y="2890266"/>
            <a:ext cx="1615440" cy="901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3686685"/>
            <a:ext cx="1047750" cy="1047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104900" y="26845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+mj-lt"/>
              </a:rPr>
              <a:t>Отечественными учеными опубликовано около 12 тыс. работ, в том </a:t>
            </a:r>
            <a:r>
              <a:rPr lang="ru-RU" dirty="0" smtClean="0">
                <a:latin typeface="+mj-lt"/>
              </a:rPr>
              <a:t>числе:</a:t>
            </a:r>
            <a:endParaRPr lang="ru-RU" dirty="0">
              <a:latin typeface="+mj-lt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3" y="3889076"/>
            <a:ext cx="2554605" cy="1254424"/>
          </a:xfrm>
          <a:prstGeom prst="rect">
            <a:avLst/>
          </a:prstGeom>
        </p:spPr>
      </p:pic>
      <p:sp>
        <p:nvSpPr>
          <p:cNvPr id="10" name="Google Shape;144;p18"/>
          <p:cNvSpPr txBox="1">
            <a:spLocks noGrp="1"/>
          </p:cNvSpPr>
          <p:nvPr>
            <p:ph type="body" idx="1"/>
          </p:nvPr>
        </p:nvSpPr>
        <p:spPr>
          <a:xfrm>
            <a:off x="0" y="1234365"/>
            <a:ext cx="7581900" cy="2495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dirty="0" smtClean="0">
                <a:latin typeface="+mj-lt"/>
              </a:rPr>
              <a:t>уникальная </a:t>
            </a:r>
            <a:r>
              <a:rPr lang="ru-RU" sz="2400" dirty="0">
                <a:latin typeface="+mj-lt"/>
              </a:rPr>
              <a:t>146-томная хроника «</a:t>
            </a:r>
            <a:r>
              <a:rPr lang="ru-RU" sz="2400" dirty="0" smtClean="0">
                <a:latin typeface="+mj-lt"/>
              </a:rPr>
              <a:t>Память»</a:t>
            </a:r>
            <a:endParaRPr lang="en-US" sz="2400" dirty="0" smtClean="0">
              <a:latin typeface="+mj-lt"/>
            </a:endParaRPr>
          </a:p>
          <a:p>
            <a:pPr lvl="0"/>
            <a:r>
              <a:rPr lang="ru-RU" sz="2400" dirty="0" smtClean="0">
                <a:latin typeface="+mj-lt"/>
              </a:rPr>
              <a:t>единственный </a:t>
            </a:r>
            <a:r>
              <a:rPr lang="ru-RU" sz="2400" dirty="0">
                <a:latin typeface="+mj-lt"/>
              </a:rPr>
              <a:t>на постсоветском пространстве учебно-методический комплекс «Великая Отечественная война советского </a:t>
            </a:r>
            <a:r>
              <a:rPr lang="ru-RU" sz="2400" dirty="0" smtClean="0">
                <a:latin typeface="+mj-lt"/>
              </a:rPr>
              <a:t>народа                    (</a:t>
            </a:r>
            <a:r>
              <a:rPr lang="ru-RU" sz="2400" dirty="0">
                <a:latin typeface="+mj-lt"/>
              </a:rPr>
              <a:t>в контексте Второй мировой войны</a:t>
            </a:r>
            <a:r>
              <a:rPr lang="ru-RU" sz="2400" dirty="0" smtClean="0">
                <a:latin typeface="+mj-lt"/>
              </a:rPr>
              <a:t>)»</a:t>
            </a:r>
            <a:r>
              <a:rPr lang="ru-RU" sz="2400" dirty="0">
                <a:latin typeface="+mj-lt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12" y="3441178"/>
            <a:ext cx="2085975" cy="13850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67" y="2263139"/>
            <a:ext cx="1673758" cy="24707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8" name="Google Shape;187;p22"/>
          <p:cNvSpPr txBox="1">
            <a:spLocks/>
          </p:cNvSpPr>
          <p:nvPr/>
        </p:nvSpPr>
        <p:spPr>
          <a:xfrm>
            <a:off x="137160" y="2674620"/>
            <a:ext cx="9006840" cy="2293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+mj-lt"/>
              </a:rPr>
              <a:t>Для продвижения на международной арене темы геноцида белорусского народа в годы Великой Отечественной войны инициирована и проведена работа по опубликованию соответствующего материала, подготовленного с участием Генеральной прокуратуры Республики Беларусь, в качестве официального документа 76-й сессии Генеральной Ассамблеи ООН </a:t>
            </a:r>
            <a:r>
              <a:rPr lang="ru-RU" sz="1800" dirty="0" smtClean="0">
                <a:latin typeface="+mj-lt"/>
              </a:rPr>
              <a:t>и </a:t>
            </a:r>
            <a:r>
              <a:rPr lang="ru-RU" sz="1800" dirty="0">
                <a:latin typeface="+mj-lt"/>
              </a:rPr>
              <a:t>официального документа Совета Безопасности ООН. </a:t>
            </a:r>
            <a:r>
              <a:rPr lang="ru-RU" sz="1800" b="1" dirty="0">
                <a:latin typeface="+mj-lt"/>
              </a:rPr>
              <a:t>Это позволило официально задокументировать позицию Беларуси в ООН и максимально широко </a:t>
            </a:r>
            <a:r>
              <a:rPr lang="ru-RU" sz="1800" b="1" dirty="0" smtClean="0">
                <a:latin typeface="+mj-lt"/>
              </a:rPr>
              <a:t>распространить  ее </a:t>
            </a:r>
            <a:r>
              <a:rPr lang="ru-RU" sz="1800" b="1" dirty="0">
                <a:latin typeface="+mj-lt"/>
              </a:rPr>
              <a:t>среди государств-членов организации.</a:t>
            </a:r>
            <a:endParaRPr lang="ru-RU" sz="18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308065"/>
            <a:ext cx="3316605" cy="2211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3" y="308065"/>
            <a:ext cx="3930791" cy="2211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 txBox="1">
            <a:spLocks noGrp="1"/>
          </p:cNvSpPr>
          <p:nvPr>
            <p:ph type="subTitle" idx="4294967295"/>
          </p:nvPr>
        </p:nvSpPr>
        <p:spPr>
          <a:xfrm>
            <a:off x="160020" y="73480"/>
            <a:ext cx="8983980" cy="48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latin typeface="+mj-lt"/>
              </a:rPr>
              <a:t>Генеральной прокуратурой направлено в адрес зарубежных организаций </a:t>
            </a:r>
            <a:endParaRPr lang="en-US" sz="4000" dirty="0" smtClean="0"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" sz="8800" dirty="0" smtClean="0">
                <a:solidFill>
                  <a:schemeClr val="accent1"/>
                </a:solidFill>
                <a:latin typeface="+mj-lt"/>
              </a:rPr>
              <a:t>88 </a:t>
            </a:r>
            <a:r>
              <a:rPr lang="ru-RU" sz="4400" dirty="0" smtClean="0">
                <a:latin typeface="+mj-lt"/>
              </a:rPr>
              <a:t>ПОРУЧЕНИЙ </a:t>
            </a:r>
            <a:r>
              <a:rPr lang="ru-RU" sz="4400" dirty="0">
                <a:latin typeface="+mj-lt"/>
              </a:rPr>
              <a:t>И ПРОСЬБ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000" dirty="0" smtClean="0">
                <a:latin typeface="+mj-lt"/>
              </a:rPr>
              <a:t> </a:t>
            </a:r>
            <a:r>
              <a:rPr lang="ru-RU" sz="4000" dirty="0">
                <a:latin typeface="+mj-lt"/>
              </a:rPr>
              <a:t>об оказании правовой помощи </a:t>
            </a:r>
            <a:endParaRPr lang="en-US" sz="4000" dirty="0" smtClean="0"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000" dirty="0" smtClean="0">
                <a:latin typeface="+mj-lt"/>
              </a:rPr>
              <a:t>по </a:t>
            </a:r>
            <a:r>
              <a:rPr lang="ru-RU" sz="4000" dirty="0">
                <a:latin typeface="+mj-lt"/>
              </a:rPr>
              <a:t>уголовному делу в десятки </a:t>
            </a:r>
            <a:r>
              <a:rPr lang="ru-RU" sz="4000" dirty="0" smtClean="0">
                <a:latin typeface="+mj-lt"/>
              </a:rPr>
              <a:t>стран</a:t>
            </a:r>
            <a:endParaRPr sz="4000" dirty="0">
              <a:latin typeface="+mj-lt"/>
            </a:endParaRPr>
          </a:p>
        </p:txBody>
      </p:sp>
      <p:sp>
        <p:nvSpPr>
          <p:cNvPr id="232" name="Google Shape;232;p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body" idx="1"/>
          </p:nvPr>
        </p:nvSpPr>
        <p:spPr>
          <a:xfrm>
            <a:off x="114300" y="731520"/>
            <a:ext cx="8854440" cy="25755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buNone/>
            </a:pPr>
            <a:r>
              <a:rPr lang="ru-RU" sz="2000" dirty="0">
                <a:latin typeface="+mj-lt"/>
              </a:rPr>
              <a:t>«И пока в странах, которые Советская армия освобождала </a:t>
            </a:r>
            <a:r>
              <a:rPr lang="ru-RU" sz="2000" dirty="0" smtClean="0">
                <a:latin typeface="+mj-lt"/>
              </a:rPr>
              <a:t>                      от </a:t>
            </a:r>
            <a:r>
              <a:rPr lang="ru-RU" sz="2000" dirty="0">
                <a:latin typeface="+mj-lt"/>
              </a:rPr>
              <a:t>фашизма, рушат могилы наших дедов и прадедов – здесь, </a:t>
            </a:r>
            <a:r>
              <a:rPr lang="ru-RU" sz="2000" dirty="0" smtClean="0">
                <a:latin typeface="+mj-lt"/>
              </a:rPr>
              <a:t>                        на </a:t>
            </a:r>
            <a:r>
              <a:rPr lang="ru-RU" sz="2000" dirty="0">
                <a:latin typeface="+mj-lt"/>
              </a:rPr>
              <a:t>белорусской земле, </a:t>
            </a:r>
            <a:r>
              <a:rPr lang="ru-RU" sz="2000" b="1" dirty="0">
                <a:latin typeface="+mj-lt"/>
              </a:rPr>
              <a:t>мы будем строить новую Беларусь. Поднимать архивы и восстанавливать историю каждого воина, каждой невинной мирной жертвы. </a:t>
            </a:r>
            <a:r>
              <a:rPr lang="ru-RU" sz="2000" dirty="0">
                <a:latin typeface="+mj-lt"/>
              </a:rPr>
              <a:t>Это очень болезненные для нас воспоминания. До сих пор они были нашей тихой скорбной памятью. Теперь станут набатом… </a:t>
            </a:r>
            <a:r>
              <a:rPr lang="ru-RU" sz="2000" b="1" dirty="0">
                <a:latin typeface="+mj-lt"/>
              </a:rPr>
              <a:t>чтобы весь мир понял, что будет </a:t>
            </a:r>
            <a:r>
              <a:rPr lang="ru-RU" sz="2000" b="1" dirty="0" smtClean="0">
                <a:latin typeface="+mj-lt"/>
              </a:rPr>
              <a:t>                 с </a:t>
            </a:r>
            <a:r>
              <a:rPr lang="ru-RU" sz="2000" b="1" dirty="0">
                <a:latin typeface="+mj-lt"/>
              </a:rPr>
              <a:t>этим миром, если современный нацизм перерастет в фашизм»</a:t>
            </a:r>
            <a:endParaRPr sz="2000" b="1" dirty="0">
              <a:latin typeface="+mj-lt"/>
            </a:endParaRPr>
          </a:p>
        </p:txBody>
      </p:sp>
      <p:sp>
        <p:nvSpPr>
          <p:cNvPr id="3" name="Google Shape;138;p17"/>
          <p:cNvSpPr txBox="1">
            <a:spLocks/>
          </p:cNvSpPr>
          <p:nvPr/>
        </p:nvSpPr>
        <p:spPr>
          <a:xfrm>
            <a:off x="175260" y="3307080"/>
            <a:ext cx="8854440" cy="90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Char char="▸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(из выступления Главы государства на торжественном собрании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ко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Дню Независимости Беларуси 2 июля 2022 г.).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4084320"/>
            <a:ext cx="7795260" cy="1135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>
            <a:spLocks noGrp="1"/>
          </p:cNvSpPr>
          <p:nvPr>
            <p:ph type="subTitle" idx="4294967295"/>
          </p:nvPr>
        </p:nvSpPr>
        <p:spPr>
          <a:xfrm>
            <a:off x="2309812" y="175339"/>
            <a:ext cx="7102548" cy="39181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bg1"/>
                </a:solidFill>
                <a:latin typeface="+mj-lt"/>
              </a:rPr>
              <a:t>Для отыскания мест нахождения нацистских 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преступников,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чьи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фамилии уже известны, белорусская сторона активно 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сотрудничает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Интерполом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8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Нашей страной предпринимаются совместные с Российской Федерацией шаги по исторической проблематике, в том числе </a:t>
            </a:r>
            <a:endParaRPr lang="en-US" sz="2800" b="1" dirty="0" smtClean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на международных площадках.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93" y="3988136"/>
            <a:ext cx="2554605" cy="1254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0" y="1022501"/>
            <a:ext cx="2243984" cy="1323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0" y="2833327"/>
            <a:ext cx="2243731" cy="1260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body" idx="1"/>
          </p:nvPr>
        </p:nvSpPr>
        <p:spPr>
          <a:xfrm>
            <a:off x="114300" y="731520"/>
            <a:ext cx="8854440" cy="25755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buNone/>
            </a:pPr>
            <a:r>
              <a:rPr lang="ru-RU" sz="2000" b="1" dirty="0">
                <a:latin typeface="+mj-lt"/>
              </a:rPr>
              <a:t>«Собранные доказательства, установленные обстоятельства преступлений нацизма – это адекватный ответ на брошенный нам вызов. Сейчас надо сохранить самое ценное, что есть в нашей стране: мир, спокойствие, стабильность. Приумножить достижения белорусского народа, создать условия для дальнейшего укрепления, развития и процветания Беларуси».</a:t>
            </a:r>
            <a:endParaRPr sz="2000" b="1" dirty="0">
              <a:latin typeface="+mj-lt"/>
            </a:endParaRPr>
          </a:p>
        </p:txBody>
      </p:sp>
      <p:sp>
        <p:nvSpPr>
          <p:cNvPr id="3" name="Google Shape;138;p17"/>
          <p:cNvSpPr txBox="1">
            <a:spLocks/>
          </p:cNvSpPr>
          <p:nvPr/>
        </p:nvSpPr>
        <p:spPr>
          <a:xfrm>
            <a:off x="175260" y="3268980"/>
            <a:ext cx="8854440" cy="90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Char char="▸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(Президент Республики Беларусь А.Г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Лукашенко в своем выступлении 24 июня 2022 г. по случаю 100-летия Прокуратуры Республики Беларусь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4084320"/>
            <a:ext cx="7795260" cy="1135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8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0" y="234088"/>
            <a:ext cx="7043738" cy="39756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0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БЕЛОРУСЫ – </a:t>
            </a:r>
            <a:br>
              <a:rPr lang="ru-RU" sz="40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40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НАРОД-ПОБЕДИТЕЛЬ, </a:t>
            </a:r>
            <a:r>
              <a:rPr lang="ru-RU" sz="32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проявивший </a:t>
            </a:r>
            <a:r>
              <a:rPr lang="ru-RU" sz="3200" dirty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жертвенность, всенародное сопротивление нацизму и героической подвиг </a:t>
            </a:r>
            <a:r>
              <a:rPr lang="ru-RU" sz="3200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в </a:t>
            </a:r>
            <a:r>
              <a:rPr lang="ru-RU" sz="3200" dirty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годы Великой Отечественной войны.</a:t>
            </a:r>
            <a:endParaRPr lang="ru-RU" sz="2000" dirty="0">
              <a:ln w="952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833" y="4500529"/>
            <a:ext cx="7376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bg1"/>
                </a:solidFill>
              </a:rPr>
              <a:t>Долг современников свято хранить память о погибших, чтобы защитить правду о той страшной войне, сберечь и укрепить единство нашей страны.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05" y="234088"/>
            <a:ext cx="2763442" cy="1786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104900" y="26845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+mj-lt"/>
              </a:rPr>
              <a:t>Сегодня в </a:t>
            </a:r>
            <a:r>
              <a:rPr lang="ru-RU" dirty="0">
                <a:latin typeface="+mj-lt"/>
              </a:rPr>
              <a:t>истории </a:t>
            </a:r>
            <a:r>
              <a:rPr lang="ru-RU" dirty="0" err="1">
                <a:latin typeface="+mj-lt"/>
              </a:rPr>
              <a:t>хатынской</a:t>
            </a:r>
            <a:r>
              <a:rPr lang="ru-RU" dirty="0">
                <a:latin typeface="+mj-lt"/>
              </a:rPr>
              <a:t> трагедии больше нет белых пятен. </a:t>
            </a:r>
          </a:p>
        </p:txBody>
      </p:sp>
      <p:sp>
        <p:nvSpPr>
          <p:cNvPr id="187" name="Google Shape;187;p22"/>
          <p:cNvSpPr txBox="1">
            <a:spLocks noGrp="1"/>
          </p:cNvSpPr>
          <p:nvPr>
            <p:ph type="body" idx="1"/>
          </p:nvPr>
        </p:nvSpPr>
        <p:spPr>
          <a:xfrm>
            <a:off x="83820" y="2256165"/>
            <a:ext cx="4665345" cy="21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ru-RU" sz="2200" b="1" dirty="0" smtClean="0">
                <a:latin typeface="+mj-lt"/>
              </a:rPr>
              <a:t>Достоверно </a:t>
            </a:r>
            <a:r>
              <a:rPr lang="ru-RU" sz="2200" b="1" dirty="0">
                <a:latin typeface="+mj-lt"/>
              </a:rPr>
              <a:t>известно, что единственным взрослым, чудом выжившим в трагедии, </a:t>
            </a:r>
            <a:r>
              <a:rPr lang="ru-RU" sz="2200" b="1" dirty="0" smtClean="0">
                <a:latin typeface="+mj-lt"/>
              </a:rPr>
              <a:t>был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ИОСИФ КАМИНСКИЙ</a:t>
            </a:r>
            <a:r>
              <a:rPr lang="ru-RU" sz="2200" b="1" dirty="0" smtClean="0">
                <a:latin typeface="+mj-lt"/>
              </a:rPr>
              <a:t>. </a:t>
            </a:r>
          </a:p>
          <a:p>
            <a:pPr marL="0" lvl="0" indent="0" algn="ctr">
              <a:buNone/>
            </a:pPr>
            <a:r>
              <a:rPr lang="ru-RU" sz="2200" b="1" dirty="0" smtClean="0">
                <a:latin typeface="+mj-lt"/>
              </a:rPr>
              <a:t>Это </a:t>
            </a:r>
            <a:r>
              <a:rPr lang="ru-RU" sz="2200" b="1" dirty="0">
                <a:latin typeface="+mj-lt"/>
              </a:rPr>
              <a:t>наш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Непокоренный человек, </a:t>
            </a:r>
            <a:r>
              <a:rPr lang="ru-RU" sz="2200" b="1" dirty="0">
                <a:latin typeface="+mj-lt"/>
              </a:rPr>
              <a:t>его личность незыблема, как и сама </a:t>
            </a:r>
            <a:r>
              <a:rPr lang="ru-RU" sz="2200" b="1" dirty="0" err="1">
                <a:latin typeface="+mj-lt"/>
              </a:rPr>
              <a:t>хатынская</a:t>
            </a:r>
            <a:r>
              <a:rPr lang="ru-RU" sz="2200" b="1" dirty="0">
                <a:latin typeface="+mj-lt"/>
              </a:rPr>
              <a:t> трагедия.</a:t>
            </a:r>
          </a:p>
        </p:txBody>
      </p:sp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1462530"/>
            <a:ext cx="4160520" cy="2773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3" y="3889076"/>
            <a:ext cx="2554605" cy="12544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30" name="Google Shape;330;p35"/>
          <p:cNvSpPr txBox="1">
            <a:spLocks noGrp="1"/>
          </p:cNvSpPr>
          <p:nvPr>
            <p:ph type="ctrTitle" idx="4294967295"/>
          </p:nvPr>
        </p:nvSpPr>
        <p:spPr>
          <a:xfrm>
            <a:off x="1089660" y="-131150"/>
            <a:ext cx="831342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УБИЙСТВОМ ЖИТЕЛЕЙ </a:t>
            </a:r>
            <a:r>
              <a:rPr lang="ru-RU" sz="3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КОМАНДОВАЛИ:</a:t>
            </a:r>
            <a:endParaRPr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31" name="Google Shape;331;p35"/>
          <p:cNvSpPr txBox="1">
            <a:spLocks noGrp="1"/>
          </p:cNvSpPr>
          <p:nvPr>
            <p:ph type="subTitle" idx="4294967295"/>
          </p:nvPr>
        </p:nvSpPr>
        <p:spPr>
          <a:xfrm>
            <a:off x="297450" y="1162267"/>
            <a:ext cx="3520170" cy="1330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начальник команды СД </a:t>
            </a:r>
            <a:endParaRPr lang="en-US" sz="2400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400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гауптштурмфюрер</a:t>
            </a:r>
            <a:r>
              <a:rPr lang="ru-RU" sz="240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СС </a:t>
            </a:r>
            <a:endParaRPr lang="en-US" sz="2400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lvl="0" indent="0" algn="ctr">
              <a:buNone/>
            </a:pPr>
            <a:r>
              <a:rPr lang="ru-RU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А. ВИЛЬКЕ</a:t>
            </a:r>
            <a:endParaRPr lang="ru-RU" sz="2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Google Shape;331;p35"/>
          <p:cNvSpPr txBox="1">
            <a:spLocks/>
          </p:cNvSpPr>
          <p:nvPr/>
        </p:nvSpPr>
        <p:spPr>
          <a:xfrm>
            <a:off x="4054110" y="1221610"/>
            <a:ext cx="4907010" cy="127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шеф-командир 118-го батальона майор охранной полиции</a:t>
            </a:r>
            <a:endParaRPr lang="en-US" sz="24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Э. КЕРНЕР</a:t>
            </a:r>
          </a:p>
        </p:txBody>
      </p:sp>
      <p:sp>
        <p:nvSpPr>
          <p:cNvPr id="6" name="Google Shape;331;p35"/>
          <p:cNvSpPr txBox="1">
            <a:spLocks/>
          </p:cNvSpPr>
          <p:nvPr/>
        </p:nvSpPr>
        <p:spPr>
          <a:xfrm>
            <a:off x="0" y="3433941"/>
            <a:ext cx="4846320" cy="101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командир батальона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бывший майор польской армии </a:t>
            </a:r>
            <a:endParaRPr lang="ru-RU" sz="2400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К. СМОВСКИЙ</a:t>
            </a:r>
            <a:endParaRPr lang="ru-RU" sz="2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Google Shape;331;p35"/>
          <p:cNvSpPr txBox="1">
            <a:spLocks/>
          </p:cNvSpPr>
          <p:nvPr/>
        </p:nvSpPr>
        <p:spPr>
          <a:xfrm>
            <a:off x="4686570" y="3008842"/>
            <a:ext cx="4373610" cy="1444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начальник штаба батальона бывший старший лейтенант Красной армии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Г. ВАСЮРА. </a:t>
            </a:r>
            <a:endParaRPr lang="ru-RU" sz="2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30" name="Google Shape;330;p35"/>
          <p:cNvSpPr txBox="1">
            <a:spLocks noGrp="1"/>
          </p:cNvSpPr>
          <p:nvPr>
            <p:ph type="ctrTitle" idx="4294967295"/>
          </p:nvPr>
        </p:nvSpPr>
        <p:spPr>
          <a:xfrm>
            <a:off x="1120140" y="0"/>
            <a:ext cx="831342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ТАКИМ ОБРАЗОМ И РЕАЛИЗОВЫВАЛАСЬ НАЦИСТСКАЯ ПОЛИТИКА ГЕНОЦИДА</a:t>
            </a:r>
            <a:endParaRPr lang="ru-RU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Google Shape;187;p22"/>
          <p:cNvSpPr txBox="1">
            <a:spLocks/>
          </p:cNvSpPr>
          <p:nvPr/>
        </p:nvSpPr>
        <p:spPr>
          <a:xfrm>
            <a:off x="243840" y="3185159"/>
            <a:ext cx="8900160" cy="16103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тотальное планомерное массовое истребление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мирного населения, одним из способов которого являлось уничтожение населенных пунктов </a:t>
            </a:r>
            <a:endParaRPr lang="ru-RU" sz="24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вместе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с их жителями в ходе карательных операций.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50" y="1142999"/>
            <a:ext cx="3020380" cy="2042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26" y="1142999"/>
            <a:ext cx="3064005" cy="2042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0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104900" y="26845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+mj-lt"/>
              </a:rPr>
              <a:t>5 </a:t>
            </a:r>
            <a:r>
              <a:rPr lang="ru-RU" dirty="0">
                <a:latin typeface="+mj-lt"/>
              </a:rPr>
              <a:t>июля 1969 г. был открыт Государственный мемориальный комплекс «Хатынь</a:t>
            </a:r>
            <a:r>
              <a:rPr lang="ru-RU" dirty="0" smtClean="0">
                <a:latin typeface="+mj-lt"/>
              </a:rPr>
              <a:t>»</a:t>
            </a:r>
            <a:endParaRPr lang="ru-RU" dirty="0">
              <a:latin typeface="+mj-lt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93" y="1238226"/>
            <a:ext cx="5115423" cy="3015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1" y="1224978"/>
            <a:ext cx="3578990" cy="3484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3" y="3889076"/>
            <a:ext cx="2554605" cy="1254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25" y="1224978"/>
            <a:ext cx="3233321" cy="3028544"/>
          </a:xfrm>
          <a:prstGeom prst="rect">
            <a:avLst/>
          </a:prstGeom>
        </p:spPr>
      </p:pic>
      <p:sp>
        <p:nvSpPr>
          <p:cNvPr id="11" name="Google Shape;187;p22"/>
          <p:cNvSpPr txBox="1">
            <a:spLocks noGrp="1"/>
          </p:cNvSpPr>
          <p:nvPr>
            <p:ph type="body" idx="1"/>
          </p:nvPr>
        </p:nvSpPr>
        <p:spPr>
          <a:xfrm>
            <a:off x="3413761" y="4200303"/>
            <a:ext cx="5730239" cy="80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buNone/>
            </a:pPr>
            <a:r>
              <a:rPr lang="ru-RU" sz="2000" b="1" dirty="0">
                <a:latin typeface="+mj-lt"/>
              </a:rPr>
              <a:t>Иосиф Каминский </a:t>
            </a:r>
            <a:r>
              <a:rPr lang="ru-RU" sz="2000" b="1" dirty="0" smtClean="0">
                <a:latin typeface="+mj-lt"/>
              </a:rPr>
              <a:t>в Государственном мемориальном </a:t>
            </a:r>
            <a:r>
              <a:rPr lang="ru-RU" sz="2000" b="1" dirty="0">
                <a:latin typeface="+mj-lt"/>
              </a:rPr>
              <a:t>комплексе </a:t>
            </a:r>
            <a:r>
              <a:rPr lang="ru-RU" sz="2000" b="1" dirty="0" smtClean="0">
                <a:latin typeface="+mj-lt"/>
              </a:rPr>
              <a:t>«Хатынь», 1970</a:t>
            </a:r>
            <a:endParaRPr lang="ru-RU" sz="2000" b="1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9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body" idx="1"/>
          </p:nvPr>
        </p:nvSpPr>
        <p:spPr>
          <a:xfrm>
            <a:off x="114300" y="731520"/>
            <a:ext cx="8854440" cy="25755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buNone/>
            </a:pPr>
            <a:r>
              <a:rPr lang="ru-RU" sz="2000" dirty="0" smtClean="0">
                <a:latin typeface="+mj-lt"/>
              </a:rPr>
              <a:t>«</a:t>
            </a:r>
            <a:r>
              <a:rPr lang="en-US" sz="2000" b="1" dirty="0" smtClean="0">
                <a:latin typeface="+mj-lt"/>
              </a:rPr>
              <a:t>C</a:t>
            </a:r>
            <a:r>
              <a:rPr lang="ru-RU" sz="2000" b="1" dirty="0" smtClean="0">
                <a:latin typeface="+mj-lt"/>
              </a:rPr>
              <a:t>вою </a:t>
            </a:r>
            <a:r>
              <a:rPr lang="ru-RU" sz="2000" b="1" dirty="0">
                <a:latin typeface="+mj-lt"/>
              </a:rPr>
              <a:t>историю мы переписывать не должны, и мы это делать не будем. Но и не будем больше умалчивать конкретные факты унижений и дискриминации белорусов… </a:t>
            </a:r>
            <a:r>
              <a:rPr lang="ru-RU" sz="2000" dirty="0">
                <a:latin typeface="+mj-lt"/>
              </a:rPr>
              <a:t>Это вопрос нашего национального достоинства – защитить славную многовековую летопись белорусского народа». </a:t>
            </a:r>
            <a:endParaRPr sz="2000" b="1" dirty="0">
              <a:latin typeface="+mj-lt"/>
            </a:endParaRPr>
          </a:p>
        </p:txBody>
      </p:sp>
      <p:sp>
        <p:nvSpPr>
          <p:cNvPr id="3" name="Google Shape;138;p17"/>
          <p:cNvSpPr txBox="1">
            <a:spLocks/>
          </p:cNvSpPr>
          <p:nvPr/>
        </p:nvSpPr>
        <p:spPr>
          <a:xfrm>
            <a:off x="175260" y="3268980"/>
            <a:ext cx="8854440" cy="90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Char char="▸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Roboto"/>
              <a:buChar char="▹"/>
              <a:defRPr sz="3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(Президент Республики Беларусь А.Г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Лукашенко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состоявшемся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января 2022 г. совещании по вопросам реализации исторической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политики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4084320"/>
            <a:ext cx="7795260" cy="1135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104900" y="26845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+mj-lt"/>
              </a:rPr>
              <a:t>Весной 2022 года в мемориальном комплексе начался капитальный </a:t>
            </a:r>
            <a:r>
              <a:rPr lang="ru-RU" dirty="0" smtClean="0">
                <a:latin typeface="+mj-lt"/>
              </a:rPr>
              <a:t>ремонт</a:t>
            </a:r>
            <a:endParaRPr lang="ru-RU" dirty="0">
              <a:latin typeface="+mj-lt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048611"/>
            <a:ext cx="4214112" cy="2809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3" y="3889076"/>
            <a:ext cx="2554605" cy="1254424"/>
          </a:xfrm>
          <a:prstGeom prst="rect">
            <a:avLst/>
          </a:prstGeom>
        </p:spPr>
      </p:pic>
      <p:sp>
        <p:nvSpPr>
          <p:cNvPr id="10" name="Google Shape;187;p22"/>
          <p:cNvSpPr txBox="1">
            <a:spLocks noGrp="1"/>
          </p:cNvSpPr>
          <p:nvPr>
            <p:ph type="body" idx="1"/>
          </p:nvPr>
        </p:nvSpPr>
        <p:spPr>
          <a:xfrm>
            <a:off x="952499" y="3889075"/>
            <a:ext cx="8191501" cy="11037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buNone/>
            </a:pPr>
            <a:r>
              <a:rPr lang="ru-RU" sz="2000" b="1" dirty="0" smtClean="0">
                <a:latin typeface="+mj-lt"/>
              </a:rPr>
              <a:t>Открытие </a:t>
            </a:r>
            <a:r>
              <a:rPr lang="ru-RU" sz="2000" b="1" dirty="0">
                <a:latin typeface="+mj-lt"/>
              </a:rPr>
              <a:t>музея ожидается </a:t>
            </a:r>
            <a:r>
              <a:rPr lang="ru-RU" sz="2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osis"/>
                <a:cs typeface="Dosis"/>
                <a:sym typeface="Dosis"/>
              </a:rPr>
              <a:t>22 марта 2023 года </a:t>
            </a:r>
            <a:r>
              <a:rPr lang="ru-RU" sz="2000" b="1" dirty="0">
                <a:latin typeface="+mj-lt"/>
              </a:rPr>
              <a:t>и приурочено </a:t>
            </a:r>
            <a:r>
              <a:rPr lang="ru-RU" sz="2000" b="1" dirty="0" smtClean="0">
                <a:latin typeface="+mj-lt"/>
              </a:rPr>
              <a:t>     к </a:t>
            </a:r>
            <a:r>
              <a:rPr lang="ru-RU" sz="2000" b="1" dirty="0">
                <a:latin typeface="+mj-lt"/>
              </a:rPr>
              <a:t>80-й годовщине трагической гибели жителей д</a:t>
            </a:r>
            <a:r>
              <a:rPr lang="ru-RU" sz="2000" b="1" dirty="0" smtClean="0">
                <a:latin typeface="+mj-lt"/>
              </a:rPr>
              <a:t>. Хатыни</a:t>
            </a:r>
            <a:r>
              <a:rPr lang="ru-RU" sz="2000" b="1" dirty="0">
                <a:latin typeface="+mj-lt"/>
              </a:rPr>
              <a:t>, уничтоженных немецко-фашистскими захватчиками. </a:t>
            </a:r>
          </a:p>
        </p:txBody>
      </p:sp>
      <p:sp>
        <p:nvSpPr>
          <p:cNvPr id="11" name="Google Shape;187;p22"/>
          <p:cNvSpPr txBox="1">
            <a:spLocks/>
          </p:cNvSpPr>
          <p:nvPr/>
        </p:nvSpPr>
        <p:spPr>
          <a:xfrm>
            <a:off x="4251960" y="1517346"/>
            <a:ext cx="4892040" cy="204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2000" b="1" dirty="0">
                <a:latin typeface="+mj-lt"/>
              </a:rPr>
              <a:t>В память о миллионах белорусов, жизнь которых унесла </a:t>
            </a:r>
            <a:endParaRPr lang="ru-RU" sz="2000" b="1" dirty="0" smtClean="0">
              <a:latin typeface="+mj-lt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dirty="0" smtClean="0">
                <a:latin typeface="+mj-lt"/>
              </a:rPr>
              <a:t>Великая </a:t>
            </a:r>
            <a:r>
              <a:rPr lang="ru-RU" sz="2000" b="1" dirty="0">
                <a:latin typeface="+mj-lt"/>
              </a:rPr>
              <a:t>Отечественная война, </a:t>
            </a:r>
            <a:r>
              <a:rPr lang="ru-RU" sz="2000" b="1" dirty="0" smtClean="0">
                <a:latin typeface="+mj-lt"/>
              </a:rPr>
              <a:t>                на </a:t>
            </a:r>
            <a:r>
              <a:rPr lang="ru-RU" sz="2000" b="1" dirty="0">
                <a:latin typeface="+mj-lt"/>
              </a:rPr>
              <a:t>территории мемориального комплекса возведен новый музей «</a:t>
            </a:r>
            <a:r>
              <a:rPr lang="ru-RU" sz="2000" b="1" dirty="0" err="1">
                <a:latin typeface="+mj-lt"/>
              </a:rPr>
              <a:t>Кожны</a:t>
            </a:r>
            <a:r>
              <a:rPr lang="ru-RU" sz="2000" b="1" dirty="0">
                <a:latin typeface="+mj-lt"/>
              </a:rPr>
              <a:t> </a:t>
            </a:r>
            <a:r>
              <a:rPr lang="ru-RU" sz="2000" b="1" dirty="0" err="1">
                <a:latin typeface="+mj-lt"/>
              </a:rPr>
              <a:t>трэцi</a:t>
            </a:r>
            <a:r>
              <a:rPr lang="ru-RU" sz="2000" b="1" dirty="0">
                <a:latin typeface="+mj-lt"/>
              </a:rPr>
              <a:t>» площадью 1 тыс. м².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104900" y="26845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+mj-lt"/>
              </a:rPr>
              <a:t>Весной 2022 года в мемориальном комплексе начался капитальный </a:t>
            </a:r>
            <a:r>
              <a:rPr lang="ru-RU" dirty="0" smtClean="0">
                <a:latin typeface="+mj-lt"/>
              </a:rPr>
              <a:t>ремонт</a:t>
            </a:r>
            <a:endParaRPr lang="ru-RU" dirty="0">
              <a:latin typeface="+mj-lt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1" y="3248660"/>
            <a:ext cx="2291715" cy="1527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3" y="3889076"/>
            <a:ext cx="2554605" cy="1254424"/>
          </a:xfrm>
          <a:prstGeom prst="rect">
            <a:avLst/>
          </a:prstGeom>
        </p:spPr>
      </p:pic>
      <p:sp>
        <p:nvSpPr>
          <p:cNvPr id="11" name="Google Shape;187;p22"/>
          <p:cNvSpPr txBox="1">
            <a:spLocks/>
          </p:cNvSpPr>
          <p:nvPr/>
        </p:nvSpPr>
        <p:spPr>
          <a:xfrm>
            <a:off x="4808220" y="2469229"/>
            <a:ext cx="4335780" cy="204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2000" dirty="0">
                <a:latin typeface="+mj-lt"/>
              </a:rPr>
              <a:t>Указом Президента Республики Беларусь от 13 мая 2022 г. № 176 </a:t>
            </a:r>
            <a:r>
              <a:rPr lang="ru-RU" sz="2000" b="1" dirty="0">
                <a:latin typeface="+mj-lt"/>
              </a:rPr>
              <a:t>объектам капитального ремонта и реконструкции государственного учреждения «Государственный мемориальный комплекс «Хатынь» был присвоен статус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Всебелорусской молодежной стройки.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80" y="3211830"/>
            <a:ext cx="2346960" cy="1564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00" y="1060785"/>
            <a:ext cx="3951208" cy="2107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222222"/>
      </a:dk1>
      <a:lt1>
        <a:srgbClr val="FFFFFF"/>
      </a:lt1>
      <a:dk2>
        <a:srgbClr val="666666"/>
      </a:dk2>
      <a:lt2>
        <a:srgbClr val="F3F3F3"/>
      </a:lt2>
      <a:accent1>
        <a:srgbClr val="FF8700"/>
      </a:accent1>
      <a:accent2>
        <a:srgbClr val="FFB840"/>
      </a:accent2>
      <a:accent3>
        <a:srgbClr val="333333"/>
      </a:accent3>
      <a:accent4>
        <a:srgbClr val="9B9796"/>
      </a:accent4>
      <a:accent5>
        <a:srgbClr val="C9C3BD"/>
      </a:accent5>
      <a:accent6>
        <a:srgbClr val="96C94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1034</Words>
  <Application>Microsoft Office PowerPoint</Application>
  <PresentationFormat>Экран (16:9)</PresentationFormat>
  <Paragraphs>98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Roboto</vt:lpstr>
      <vt:lpstr>Dosis</vt:lpstr>
      <vt:lpstr>William template</vt:lpstr>
      <vt:lpstr>80 ЛЕТ  ТРАГЕДИИ В ХАТЫНИ   РЕЗУЛЬТАТЫ РАССЛЕДОВАНИЯ  ГЕНОЦИДА БЕЛОРУССКОГО НАРОДА  В ГОДЫ  ВЕЛИКОЙ ОТЕЧЕСТВЕННОЙ ВОЙНЫ</vt:lpstr>
      <vt:lpstr>Презентация PowerPoint</vt:lpstr>
      <vt:lpstr>Сегодня в истории хатынской трагедии больше нет белых пятен. </vt:lpstr>
      <vt:lpstr>УБИЙСТВОМ ЖИТЕЛЕЙ КОМАНДОВАЛИ:</vt:lpstr>
      <vt:lpstr>ТАКИМ ОБРАЗОМ И РЕАЛИЗОВЫВАЛАСЬ НАЦИСТСКАЯ ПОЛИТИКА ГЕНОЦИДА</vt:lpstr>
      <vt:lpstr>5 июля 1969 г. был открыт Государственный мемориальный комплекс «Хатынь»</vt:lpstr>
      <vt:lpstr>Презентация PowerPoint</vt:lpstr>
      <vt:lpstr>Весной 2022 года в мемориальном комплексе начался капитальный ремонт</vt:lpstr>
      <vt:lpstr>Весной 2022 года в мемориальном комплексе начался капитальный ремонт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Созданы сотни художественных произведений и кинофильмов</vt:lpstr>
      <vt:lpstr>Отечественными учеными опубликовано около 12 тыс. работ, в том числе:</vt:lpstr>
      <vt:lpstr>Презентация PowerPoint</vt:lpstr>
      <vt:lpstr>Презентация PowerPoint</vt:lpstr>
      <vt:lpstr>Презентация PowerPoint</vt:lpstr>
      <vt:lpstr>Презентация PowerPoint</vt:lpstr>
      <vt:lpstr>БЕЛОРУСЫ –  НАРОД-ПОБЕДИТЕЛЬ, проявивший жертвенность, всенародное сопротивление нацизму и героической подвиг                   в годы Великой Отечественной войны.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 ЛЕТ  ТРАГЕДИИ В ХАТЫНИ   РЕЗУЛЬТАТЫ РАССЛЕДОВАНИЯ  ГЕНОЦИДА БЕЛОРУССКОГО НАРОДА  В ГОДЫ  ВЕЛИКОЙ ОТЕЧЕСТВЕННОЙ ВОЙНЫ</dc:title>
  <dc:creator>ideolog-super</dc:creator>
  <cp:lastModifiedBy>ideolog-super</cp:lastModifiedBy>
  <cp:revision>45</cp:revision>
  <dcterms:modified xsi:type="dcterms:W3CDTF">2023-03-14T09:50:07Z</dcterms:modified>
</cp:coreProperties>
</file>