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04" r:id="rId2"/>
    <p:sldId id="305" r:id="rId3"/>
    <p:sldId id="306" r:id="rId4"/>
    <p:sldId id="309" r:id="rId5"/>
    <p:sldId id="308" r:id="rId6"/>
    <p:sldId id="307" r:id="rId7"/>
    <p:sldId id="310" r:id="rId8"/>
    <p:sldId id="311" r:id="rId9"/>
    <p:sldId id="312" r:id="rId10"/>
    <p:sldId id="313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25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81" autoAdjust="0"/>
    <p:restoredTop sz="94660"/>
  </p:normalViewPr>
  <p:slideViewPr>
    <p:cSldViewPr snapToGrid="0">
      <p:cViewPr varScale="1">
        <p:scale>
          <a:sx n="81" d="100"/>
          <a:sy n="81" d="100"/>
        </p:scale>
        <p:origin x="926" y="-1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58C410-812B-4E90-913D-C2CAB2D6ACE2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2F4481-2865-487F-B382-84BDA1026F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6212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2F4481-2865-487F-B382-84BDA1026FD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77225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2F4481-2865-487F-B382-84BDA1026FD2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67598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2F4481-2865-487F-B382-84BDA1026FD2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13688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2F4481-2865-487F-B382-84BDA1026FD2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41112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2F4481-2865-487F-B382-84BDA1026FD2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08730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2F4481-2865-487F-B382-84BDA1026FD2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56579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2F4481-2865-487F-B382-84BDA1026FD2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09658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2F4481-2865-487F-B382-84BDA1026FD2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25200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2F4481-2865-487F-B382-84BDA1026FD2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50207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2F4481-2865-487F-B382-84BDA1026FD2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87697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88BBB-6FC5-4301-B429-C3BF02C4E45A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1FA14-A5A1-4DE2-90C7-826670FDAC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9748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88BBB-6FC5-4301-B429-C3BF02C4E45A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1FA14-A5A1-4DE2-90C7-826670FDAC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3496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88BBB-6FC5-4301-B429-C3BF02C4E45A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1FA14-A5A1-4DE2-90C7-826670FDAC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8487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88BBB-6FC5-4301-B429-C3BF02C4E45A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1FA14-A5A1-4DE2-90C7-826670FDAC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004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88BBB-6FC5-4301-B429-C3BF02C4E45A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1FA14-A5A1-4DE2-90C7-826670FDAC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2434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88BBB-6FC5-4301-B429-C3BF02C4E45A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1FA14-A5A1-4DE2-90C7-826670FDAC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5613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88BBB-6FC5-4301-B429-C3BF02C4E45A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1FA14-A5A1-4DE2-90C7-826670FDAC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6644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88BBB-6FC5-4301-B429-C3BF02C4E45A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1FA14-A5A1-4DE2-90C7-826670FDAC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8769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88BBB-6FC5-4301-B429-C3BF02C4E45A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1FA14-A5A1-4DE2-90C7-826670FDAC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318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88BBB-6FC5-4301-B429-C3BF02C4E45A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1FA14-A5A1-4DE2-90C7-826670FDAC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5634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88BBB-6FC5-4301-B429-C3BF02C4E45A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1FA14-A5A1-4DE2-90C7-826670FDAC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8388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88BBB-6FC5-4301-B429-C3BF02C4E45A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31FA14-A5A1-4DE2-90C7-826670FDAC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6189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tvr.by/events/spetsproekty-atn/kontseptsiya-natsionalnoy-bezopasnosti-otvet-na-vyzovy-sovremennosti-film-atn/" TargetMode="External"/><Relationship Id="rId5" Type="http://schemas.openxmlformats.org/officeDocument/2006/relationships/hyperlink" Target="https://pravo.by/document/?guid=3871&amp;p0=P223s0001" TargetMode="External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3.png"/><Relationship Id="rId4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3.png"/><Relationship Id="rId4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3.png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17685" y="2172081"/>
            <a:ext cx="10515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ОБСУЖДЕНИЕ ПРОЕКТА КОНЦЕПЦИИ НАЦИОНАЛЬНОЙ БЕЗОПАСНОСТИ </a:t>
            </a:r>
          </a:p>
          <a:p>
            <a:pPr algn="ctr">
              <a:spcAft>
                <a:spcPts val="0"/>
              </a:spcAft>
            </a:pPr>
            <a:r>
              <a:rPr lang="ru-RU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РЕСПУБЛИКИ БЕЛАРУСЬ</a:t>
            </a:r>
            <a:endParaRPr lang="ru-RU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9866" y="6135396"/>
            <a:ext cx="804918" cy="556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9198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137138" y="345304"/>
            <a:ext cx="10169769" cy="6735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3700"/>
              </a:lnSpc>
              <a:spcAft>
                <a:spcPts val="0"/>
              </a:spcAft>
            </a:pPr>
            <a:r>
              <a:rPr lang="ru-RU" sz="3600" b="1" dirty="0">
                <a:ea typeface="Times New Roman" panose="02020603050405020304" pitchFamily="18" charset="0"/>
              </a:rPr>
              <a:t>Проект Концепции национальной безопасности Республики Беларусь опубликован                                    на Национальном правовом Портале и доступен для ознакомления при переходе по гиперссылке </a:t>
            </a:r>
            <a:r>
              <a:rPr lang="ru-RU" sz="3600" b="1" i="1" dirty="0">
                <a:ea typeface="Times New Roman" panose="02020603050405020304" pitchFamily="18" charset="0"/>
                <a:hlinkClick r:id="rId5"/>
              </a:rPr>
              <a:t>https://pravo.by/document/?guid=3871&amp;p0=P223s0001</a:t>
            </a:r>
            <a:endParaRPr lang="ru-RU" sz="3600" b="1" i="1" dirty="0">
              <a:ea typeface="Times New Roman" panose="02020603050405020304" pitchFamily="18" charset="0"/>
            </a:endParaRPr>
          </a:p>
          <a:p>
            <a:pPr algn="just">
              <a:lnSpc>
                <a:spcPts val="3700"/>
              </a:lnSpc>
              <a:spcAft>
                <a:spcPts val="0"/>
              </a:spcAft>
            </a:pPr>
            <a:endParaRPr lang="ru-RU" sz="3600" b="1" i="1" dirty="0">
              <a:ea typeface="Times New Roman" panose="02020603050405020304" pitchFamily="18" charset="0"/>
            </a:endParaRPr>
          </a:p>
          <a:p>
            <a:pPr algn="just">
              <a:lnSpc>
                <a:spcPts val="3700"/>
              </a:lnSpc>
              <a:spcAft>
                <a:spcPts val="0"/>
              </a:spcAft>
            </a:pPr>
            <a:r>
              <a:rPr lang="ru-RU" sz="3600" b="1" dirty="0">
                <a:ea typeface="Times New Roman" panose="02020603050405020304" pitchFamily="18" charset="0"/>
              </a:rPr>
              <a:t>Фильм Агентства теленовостей «Концепция национальной безопасности» доступен                           для просмотра при переходе по гиперссылке </a:t>
            </a:r>
            <a:r>
              <a:rPr lang="ru-RU" sz="3600" b="1" dirty="0">
                <a:ea typeface="Times New Roman" panose="02020603050405020304" pitchFamily="18" charset="0"/>
                <a:hlinkClick r:id="rId6"/>
              </a:rPr>
              <a:t>https://www.tvr.by/events/spetsproekty-atn/kontseptsiya-natsionalnoy-bezopasnosti-otvet-na-vyzovy-sovremennosti-film-atn/</a:t>
            </a:r>
            <a:endParaRPr lang="ru-RU" sz="3600" b="1" dirty="0">
              <a:ea typeface="Times New Roman" panose="02020603050405020304" pitchFamily="18" charset="0"/>
            </a:endParaRPr>
          </a:p>
          <a:p>
            <a:pPr algn="just">
              <a:lnSpc>
                <a:spcPts val="3700"/>
              </a:lnSpc>
              <a:spcAft>
                <a:spcPts val="0"/>
              </a:spcAft>
            </a:pPr>
            <a:endParaRPr lang="ru-RU" sz="3600" b="1" dirty="0">
              <a:ea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9866" y="6135396"/>
            <a:ext cx="804918" cy="556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1392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11016" y="4351342"/>
            <a:ext cx="1154136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Концепция национальной безопасности Республики Беларусь – один из основополагающих документов любого современного государства. По значимости этот документ уступает только Конституции Республики Беларусь. 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9866" y="6135396"/>
            <a:ext cx="804918" cy="55609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6"/>
          <a:srcRect l="8016" t="6912" r="8844" b="21065"/>
          <a:stretch/>
        </p:blipFill>
        <p:spPr>
          <a:xfrm>
            <a:off x="211016" y="93117"/>
            <a:ext cx="8547589" cy="4165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075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02224" y="1238865"/>
            <a:ext cx="1154136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3200" b="1" i="1" dirty="0">
                <a:ea typeface="Times New Roman" panose="02020603050405020304" pitchFamily="18" charset="0"/>
              </a:rPr>
              <a:t>«Исходя из тех событий, которые происходят у нас здесь,                   в регионе, в мире, видимо, настало время обновить Концепцию национальной безопасности. Тем более что наши соседи из НАТО уже модернизировали свои стратегические документы с учетом угроз и цифровых технологий»</a:t>
            </a:r>
          </a:p>
          <a:p>
            <a:pPr algn="r">
              <a:spcAft>
                <a:spcPts val="0"/>
              </a:spcAft>
            </a:pP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Президент Республики Беларусь А.Г. Лукашенко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9866" y="6135396"/>
            <a:ext cx="804918" cy="556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2237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63416" y="1231452"/>
            <a:ext cx="115413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В НАСТОЯЩЕЕ ВРЕМЯ ПРОХОДИТ ОБЩЕСТВЕННОЕ ОБСУЖДЕНИЕ КОНЦЕПЦИИ С ПРИВЛЕЧЕНИЕМ ПРЕДСТАВИТЕЛЕЙ НАУЧНОГО И ЭКСПЕРТНОГО СООБЩЕСТВА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9866" y="6135396"/>
            <a:ext cx="804918" cy="556098"/>
          </a:xfrm>
          <a:prstGeom prst="rect">
            <a:avLst/>
          </a:prstGeom>
        </p:spPr>
      </p:pic>
      <p:pic>
        <p:nvPicPr>
          <p:cNvPr id="9218" name="Picture 2" descr="https://minsk.1prof.by/file/2022/10/6013a9224d5a290857196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2498" y="2858375"/>
            <a:ext cx="5647003" cy="3777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56884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63416" y="1231452"/>
            <a:ext cx="1154136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ОБНОВЛЕННАЯ КОНЦЕПЦИЯ ВКЛЮЧАЕТ СЛЕДУЮЩИЕ СФЕРЫ:</a:t>
            </a:r>
          </a:p>
          <a:p>
            <a:pPr marL="457200" indent="-4572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Политическую</a:t>
            </a:r>
          </a:p>
          <a:p>
            <a:pPr marL="457200" indent="-4572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Экономическую</a:t>
            </a:r>
          </a:p>
          <a:p>
            <a:pPr marL="457200" indent="-4572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Научно-технологическую</a:t>
            </a:r>
          </a:p>
          <a:p>
            <a:pPr marL="457200" indent="-4572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Социальную</a:t>
            </a:r>
          </a:p>
          <a:p>
            <a:pPr marL="457200" indent="-4572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Демографическую</a:t>
            </a:r>
          </a:p>
          <a:p>
            <a:pPr marL="457200" indent="-4572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Информационную</a:t>
            </a:r>
          </a:p>
          <a:p>
            <a:pPr marL="457200" indent="-4572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Военную</a:t>
            </a:r>
          </a:p>
          <a:p>
            <a:pPr marL="457200" indent="-4572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Экологическую</a:t>
            </a:r>
          </a:p>
          <a:p>
            <a:pPr marL="457200" indent="-4572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Биологическую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9866" y="6135396"/>
            <a:ext cx="804918" cy="556098"/>
          </a:xfrm>
          <a:prstGeom prst="rect">
            <a:avLst/>
          </a:prstGeom>
        </p:spPr>
      </p:pic>
      <p:pic>
        <p:nvPicPr>
          <p:cNvPr id="10242" name="Picture 2" descr="https://1.bp.blogspot.com/-OqBRJAtyFIM/XHhVWgNQ4JI/AAAAAAAAIK0/3bQR2Eii3DEN0lKDxvOogFYWg6mTbfaNgCK4BGAYYCw/s1600/icon%2Bvector%2B1%2B2%2B3%2B4%2B5%2B6%2B7%2B8%2B9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933" y="2003961"/>
            <a:ext cx="4105613" cy="4131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80191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63416" y="1231452"/>
            <a:ext cx="1154136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В Концепции уточнены цели, задачи и принципы обеспечения национальной безопасности, проработаны основные направления нейтрализации внутренних источников угроз и защиты от внешних угроз национальной безопасности.</a:t>
            </a:r>
          </a:p>
          <a:p>
            <a:pPr algn="just">
              <a:spcAft>
                <a:spcPts val="0"/>
              </a:spcAft>
            </a:pP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Конкретизирован алгоритм функционирования системы обеспечения национальной безопасности в рамках антикризисного реагирования.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9866" y="6135396"/>
            <a:ext cx="804918" cy="556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0498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63416" y="1231452"/>
            <a:ext cx="115413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В Концепции к закреплен один из основополагающих принципов – БЕЗОПАСНОСТЬ ЧЕРЕЗ РАЗВИТИЕ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9866" y="6135396"/>
            <a:ext cx="804918" cy="556098"/>
          </a:xfrm>
          <a:prstGeom prst="rect">
            <a:avLst/>
          </a:prstGeom>
        </p:spPr>
      </p:pic>
      <p:pic>
        <p:nvPicPr>
          <p:cNvPr id="11268" name="Picture 4" descr="https://img2.freepng.ru/20180508/yze/kisspng-computer-security-information-security-data-securi-5af2686caeaf88.806639431525835884715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757" y="2726158"/>
            <a:ext cx="5954686" cy="3837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77283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63416" y="1231452"/>
            <a:ext cx="115413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В проекте Концепции благополучие, процветание                      и социальная ответственность граждан закреплены                  в качестве национальных интересов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9866" y="6135396"/>
            <a:ext cx="804918" cy="556098"/>
          </a:xfrm>
          <a:prstGeom prst="rect">
            <a:avLst/>
          </a:prstGeom>
        </p:spPr>
      </p:pic>
      <p:pic>
        <p:nvPicPr>
          <p:cNvPr id="13314" name="Picture 2" descr="https://4esnok.by/wp-content/uploads/2021/10/Belaru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7648" y="3144069"/>
            <a:ext cx="6293224" cy="354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27283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585546" y="81534"/>
            <a:ext cx="10169769" cy="43627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3700"/>
              </a:lnSpc>
              <a:spcAft>
                <a:spcPts val="0"/>
              </a:spcAft>
            </a:pP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В соответствии с Конституцией полномочия                                  по утверждению Концепции возложены                                          на Всебелорусское народное собрание. </a:t>
            </a:r>
          </a:p>
          <a:p>
            <a:pPr algn="just">
              <a:lnSpc>
                <a:spcPts val="3700"/>
              </a:lnSpc>
              <a:spcAft>
                <a:spcPts val="0"/>
              </a:spcAft>
            </a:pP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Поэтому после широких дискуссионных площадок, всенародного обсуждения, проект Концепции будет вынесен на рассмотрение ВНС, что будет в нашей стране впервые.</a:t>
            </a:r>
          </a:p>
          <a:p>
            <a:pPr algn="ctr">
              <a:lnSpc>
                <a:spcPts val="3700"/>
              </a:lnSpc>
              <a:spcAft>
                <a:spcPts val="0"/>
              </a:spcAft>
            </a:pP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И это придает Концепции </a:t>
            </a:r>
          </a:p>
          <a:p>
            <a:pPr algn="ctr">
              <a:lnSpc>
                <a:spcPts val="3700"/>
              </a:lnSpc>
              <a:spcAft>
                <a:spcPts val="0"/>
              </a:spcAft>
            </a:pP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ДЕЙСТВИТЕЛЬНО НАРОДНЫЙ СТАТУС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9866" y="6135396"/>
            <a:ext cx="804918" cy="556098"/>
          </a:xfrm>
          <a:prstGeom prst="rect">
            <a:avLst/>
          </a:prstGeom>
        </p:spPr>
      </p:pic>
      <p:pic>
        <p:nvPicPr>
          <p:cNvPr id="14338" name="Picture 2" descr="https://obetomnegovoryat.ru/wp-content/uploads/2021/02/j-rwfxr5qk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8047" y="4399778"/>
            <a:ext cx="4126645" cy="2276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http://www.kleck.by/wp-content/uploads/2021/02/6c3f8d9cec413a41640282d0eab4415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447" y="4389405"/>
            <a:ext cx="3757002" cy="2297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318745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416</TotalTime>
  <Words>298</Words>
  <Application>Microsoft Office PowerPoint</Application>
  <PresentationFormat>Широкоэкранный</PresentationFormat>
  <Paragraphs>38</Paragraphs>
  <Slides>10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ideolog-super</dc:creator>
  <cp:lastModifiedBy>User</cp:lastModifiedBy>
  <cp:revision>72</cp:revision>
  <dcterms:created xsi:type="dcterms:W3CDTF">2023-05-13T09:02:59Z</dcterms:created>
  <dcterms:modified xsi:type="dcterms:W3CDTF">2023-05-16T16:01:44Z</dcterms:modified>
</cp:coreProperties>
</file>