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7"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6" r:id="rId18"/>
    <p:sldId id="277" r:id="rId19"/>
    <p:sldId id="275" r:id="rId20"/>
    <p:sldId id="278" r:id="rId21"/>
    <p:sldId id="279" r:id="rId22"/>
    <p:sldId id="280" r:id="rId23"/>
    <p:sldId id="281" r:id="rId24"/>
    <p:sldId id="282" r:id="rId25"/>
    <p:sldId id="284" r:id="rId26"/>
    <p:sldId id="283" r:id="rId27"/>
    <p:sldId id="285" r:id="rId28"/>
    <p:sldId id="286" r:id="rId29"/>
    <p:sldId id="287" r:id="rId30"/>
    <p:sldId id="288" r:id="rId31"/>
    <p:sldId id="290" r:id="rId32"/>
    <p:sldId id="289"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4" r:id="rId46"/>
    <p:sldId id="303" r:id="rId47"/>
    <p:sldId id="305" r:id="rId48"/>
    <p:sldId id="306" r:id="rId49"/>
    <p:sldId id="307" r:id="rId50"/>
    <p:sldId id="308"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5751"/>
    <a:srgbClr val="3B8D61"/>
    <a:srgbClr val="94BF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6404" autoAdjust="0"/>
  </p:normalViewPr>
  <p:slideViewPr>
    <p:cSldViewPr snapToGrid="0">
      <p:cViewPr>
        <p:scale>
          <a:sx n="90" d="100"/>
          <a:sy n="90" d="100"/>
        </p:scale>
        <p:origin x="1290" y="6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340BB2-8646-4820-9D1E-23BA51FEB156}" type="datetimeFigureOut">
              <a:rPr lang="en-US" smtClean="0"/>
              <a:t>6/12/2023</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98696-F343-4714-A395-2C9F87749E23}" type="slidenum">
              <a:rPr lang="en-US" smtClean="0"/>
              <a:t>‹#›</a:t>
            </a:fld>
            <a:endParaRPr lang="en-US"/>
          </a:p>
        </p:txBody>
      </p:sp>
    </p:spTree>
    <p:extLst>
      <p:ext uri="{BB962C8B-B14F-4D97-AF65-F5344CB8AC3E}">
        <p14:creationId xmlns:p14="http://schemas.microsoft.com/office/powerpoint/2010/main" val="680400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4422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14589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2653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3697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6021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5755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7917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0375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1661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6609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7758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2859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0385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24266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9189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92831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4569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8459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8126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30433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3594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0551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7566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6927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92976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94566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03205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31388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52763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5185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42692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47281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4353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33076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67406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26246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553461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32918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940112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59209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57276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32333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99550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1816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485004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3156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934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4516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4760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23251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a:p>
        </p:txBody>
      </p:sp>
      <p:sp>
        <p:nvSpPr>
          <p:cNvPr id="4" name="Дата 3"/>
          <p:cNvSpPr>
            <a:spLocks noGrp="1"/>
          </p:cNvSpPr>
          <p:nvPr>
            <p:ph type="dt" sz="half" idx="10"/>
          </p:nvPr>
        </p:nvSpPr>
        <p:spPr/>
        <p:txBody>
          <a:body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1952142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1280529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749368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0" y="5718000"/>
            <a:ext cx="12192000" cy="330000"/>
          </a:xfrm>
          <a:prstGeom prst="rect">
            <a:avLst/>
          </a:prstGeom>
          <a:solidFill>
            <a:srgbClr val="16575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0" y="0"/>
            <a:ext cx="12192000" cy="707600"/>
          </a:xfrm>
          <a:prstGeom prst="rect">
            <a:avLst/>
          </a:prstGeom>
          <a:solidFill>
            <a:srgbClr val="18637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114454"/>
              </a:solidFill>
            </a:endParaRPr>
          </a:p>
        </p:txBody>
      </p:sp>
      <p:sp>
        <p:nvSpPr>
          <p:cNvPr id="12" name="Google Shape;12;p2"/>
          <p:cNvSpPr/>
          <p:nvPr/>
        </p:nvSpPr>
        <p:spPr>
          <a:xfrm>
            <a:off x="0" y="667501"/>
            <a:ext cx="12192000" cy="5098800"/>
          </a:xfrm>
          <a:prstGeom prst="rect">
            <a:avLst/>
          </a:prstGeom>
          <a:solidFill>
            <a:srgbClr val="12405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0" y="5991473"/>
            <a:ext cx="12192000" cy="157600"/>
          </a:xfrm>
          <a:prstGeom prst="rect">
            <a:avLst/>
          </a:prstGeom>
          <a:solidFill>
            <a:srgbClr val="3B8D6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0" y="6112100"/>
            <a:ext cx="12192000" cy="746000"/>
          </a:xfrm>
          <a:prstGeom prst="rect">
            <a:avLst/>
          </a:prstGeom>
          <a:solidFill>
            <a:srgbClr val="94BF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txBox="1">
            <a:spLocks noGrp="1"/>
          </p:cNvSpPr>
          <p:nvPr>
            <p:ph type="ctrTitle"/>
          </p:nvPr>
        </p:nvSpPr>
        <p:spPr>
          <a:xfrm>
            <a:off x="914400" y="3468567"/>
            <a:ext cx="7747200" cy="1546400"/>
          </a:xfrm>
          <a:prstGeom prst="rect">
            <a:avLst/>
          </a:prstGeom>
        </p:spPr>
        <p:txBody>
          <a:bodyPr spcFirstLastPara="1" wrap="square" lIns="91425" tIns="91425" rIns="91425" bIns="91425" anchor="b" anchorCtr="0"/>
          <a:lstStyle>
            <a:lvl1pPr lvl="0">
              <a:spcBef>
                <a:spcPts val="0"/>
              </a:spcBef>
              <a:spcAft>
                <a:spcPts val="0"/>
              </a:spcAft>
              <a:buSzPts val="4800"/>
              <a:buNone/>
              <a:defRPr sz="64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1299574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3519887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3258533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p>
            <a:fld id="{E80B41F9-BA1E-4A6E-9DC7-36F1388E496D}" type="datetimeFigureOut">
              <a:rPr lang="en-US" smtClean="0"/>
              <a:t>6/12/2023</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2758655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en-US"/>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p>
            <a:fld id="{E80B41F9-BA1E-4A6E-9DC7-36F1388E496D}" type="datetimeFigureOut">
              <a:rPr lang="en-US" smtClean="0"/>
              <a:t>6/12/2023</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418911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
          <p:cNvSpPr>
            <a:spLocks noGrp="1"/>
          </p:cNvSpPr>
          <p:nvPr>
            <p:ph type="dt" sz="half" idx="10"/>
          </p:nvPr>
        </p:nvSpPr>
        <p:spPr/>
        <p:txBody>
          <a:bodyPr/>
          <a:lstStyle/>
          <a:p>
            <a:fld id="{E80B41F9-BA1E-4A6E-9DC7-36F1388E496D}" type="datetimeFigureOut">
              <a:rPr lang="en-US" smtClean="0"/>
              <a:t>6/12/2023</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3676199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80B41F9-BA1E-4A6E-9DC7-36F1388E496D}" type="datetimeFigureOut">
              <a:rPr lang="en-US" smtClean="0"/>
              <a:t>6/12/2023</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276333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80B41F9-BA1E-4A6E-9DC7-36F1388E496D}" type="datetimeFigureOut">
              <a:rPr lang="en-US" smtClean="0"/>
              <a:t>6/12/2023</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2985493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80B41F9-BA1E-4A6E-9DC7-36F1388E496D}" type="datetimeFigureOut">
              <a:rPr lang="en-US" smtClean="0"/>
              <a:t>6/12/2023</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01C3ECAD-B5C4-4C79-8E82-A33AEA4B64BA}" type="slidenum">
              <a:rPr lang="en-US" smtClean="0"/>
              <a:t>‹#›</a:t>
            </a:fld>
            <a:endParaRPr lang="en-US"/>
          </a:p>
        </p:txBody>
      </p:sp>
    </p:spTree>
    <p:extLst>
      <p:ext uri="{BB962C8B-B14F-4D97-AF65-F5344CB8AC3E}">
        <p14:creationId xmlns:p14="http://schemas.microsoft.com/office/powerpoint/2010/main" val="1587429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0B41F9-BA1E-4A6E-9DC7-36F1388E496D}" type="datetimeFigureOut">
              <a:rPr lang="en-US" smtClean="0"/>
              <a:t>6/12/2023</a:t>
            </a:fld>
            <a:endParaRPr lang="en-US"/>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C3ECAD-B5C4-4C79-8E82-A33AEA4B64BA}" type="slidenum">
              <a:rPr lang="en-US" smtClean="0"/>
              <a:t>‹#›</a:t>
            </a:fld>
            <a:endParaRPr lang="en-US"/>
          </a:p>
        </p:txBody>
      </p:sp>
    </p:spTree>
    <p:extLst>
      <p:ext uri="{BB962C8B-B14F-4D97-AF65-F5344CB8AC3E}">
        <p14:creationId xmlns:p14="http://schemas.microsoft.com/office/powerpoint/2010/main" val="2380200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42.jpe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62.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12.xml"/><Relationship Id="rId5" Type="http://schemas.openxmlformats.org/officeDocument/2006/relationships/image" Target="../media/image71.png"/><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2.xml"/><Relationship Id="rId5" Type="http://schemas.openxmlformats.org/officeDocument/2006/relationships/image" Target="../media/image73.png"/><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76.png"/><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2.xml"/><Relationship Id="rId5" Type="http://schemas.openxmlformats.org/officeDocument/2006/relationships/image" Target="../media/image78.pn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5"/>
          <p:cNvSpPr/>
          <p:nvPr/>
        </p:nvSpPr>
        <p:spPr>
          <a:xfrm>
            <a:off x="0" y="482138"/>
            <a:ext cx="12192000" cy="5652655"/>
          </a:xfrm>
          <a:prstGeom prst="rect">
            <a:avLst/>
          </a:prstGeom>
          <a:solidFill>
            <a:srgbClr val="1657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Google Shape;109;p13"/>
          <p:cNvSpPr txBox="1">
            <a:spLocks noGrp="1"/>
          </p:cNvSpPr>
          <p:nvPr>
            <p:ph type="ctrTitle"/>
          </p:nvPr>
        </p:nvSpPr>
        <p:spPr>
          <a:xfrm>
            <a:off x="0" y="5229612"/>
            <a:ext cx="12295611" cy="1094914"/>
          </a:xfrm>
          <a:prstGeom prst="rect">
            <a:avLst/>
          </a:prstGeom>
        </p:spPr>
        <p:txBody>
          <a:bodyPr spcFirstLastPara="1" vert="horz" wrap="square" lIns="121900" tIns="121900" rIns="121900" bIns="121900" rtlCol="0" anchor="b" anchorCtr="0">
            <a:noAutofit/>
          </a:bodyPr>
          <a:lstStyle/>
          <a:p>
            <a:pPr algn="ctr"/>
            <a:r>
              <a:rPr lang="ru-RU" sz="3600" b="1" dirty="0" smtClean="0">
                <a:solidFill>
                  <a:schemeClr val="bg1"/>
                </a:solidFill>
                <a:latin typeface="+mn-lt"/>
              </a:rPr>
              <a:t>НАЦИОНАЛЬНЫЕ </a:t>
            </a:r>
            <a:r>
              <a:rPr lang="ru-RU" sz="3600" b="1" dirty="0">
                <a:solidFill>
                  <a:schemeClr val="bg1"/>
                </a:solidFill>
                <a:latin typeface="+mn-lt"/>
              </a:rPr>
              <a:t>ИНТЕРЕСЫ, УГРОЗЫ</a:t>
            </a:r>
            <a:r>
              <a:rPr lang="ru-RU" sz="3600" b="1" dirty="0" smtClean="0">
                <a:solidFill>
                  <a:schemeClr val="bg1"/>
                </a:solidFill>
                <a:latin typeface="+mn-lt"/>
              </a:rPr>
              <a:t>, </a:t>
            </a:r>
            <a:br>
              <a:rPr lang="ru-RU" sz="3600" b="1" dirty="0" smtClean="0">
                <a:solidFill>
                  <a:schemeClr val="bg1"/>
                </a:solidFill>
                <a:latin typeface="+mn-lt"/>
              </a:rPr>
            </a:br>
            <a:r>
              <a:rPr lang="ru-RU" sz="3600" b="1" dirty="0" smtClean="0">
                <a:solidFill>
                  <a:schemeClr val="bg1"/>
                </a:solidFill>
                <a:latin typeface="+mn-lt"/>
              </a:rPr>
              <a:t>ОЦЕНКА СОСТОЯНИЯ И НАПРАВЛЕНИЯ ОБЕСПЕЧЕНИЯ</a:t>
            </a:r>
            <a:endParaRPr lang="en-US" sz="3600" dirty="0">
              <a:solidFill>
                <a:schemeClr val="bg1"/>
              </a:solidFill>
              <a:latin typeface="+mn-lt"/>
              <a:cs typeface="Arial" panose="020B0604020202020204" pitchFamily="34" charset="0"/>
            </a:endParaRPr>
          </a:p>
        </p:txBody>
      </p:sp>
      <p:pic>
        <p:nvPicPr>
          <p:cNvPr id="7" name="Рисунок 6"/>
          <p:cNvPicPr>
            <a:picLocks noChangeAspect="1"/>
          </p:cNvPicPr>
          <p:nvPr/>
        </p:nvPicPr>
        <p:blipFill>
          <a:blip r:embed="rId4"/>
          <a:stretch>
            <a:fillRect/>
          </a:stretch>
        </p:blipFill>
        <p:spPr>
          <a:xfrm>
            <a:off x="3502269" y="1446989"/>
            <a:ext cx="5187462" cy="3691744"/>
          </a:xfrm>
          <a:prstGeom prst="rect">
            <a:avLst/>
          </a:prstGeom>
        </p:spPr>
      </p:pic>
      <p:sp>
        <p:nvSpPr>
          <p:cNvPr id="8" name="Прямоугольник 7"/>
          <p:cNvSpPr/>
          <p:nvPr/>
        </p:nvSpPr>
        <p:spPr>
          <a:xfrm>
            <a:off x="366346" y="382387"/>
            <a:ext cx="11643946" cy="1477328"/>
          </a:xfrm>
          <a:prstGeom prst="rect">
            <a:avLst/>
          </a:prstGeom>
        </p:spPr>
        <p:txBody>
          <a:bodyPr wrap="square">
            <a:spAutoFit/>
          </a:bodyPr>
          <a:lstStyle/>
          <a:p>
            <a:pPr algn="ctr"/>
            <a:r>
              <a:rPr lang="ru-RU" sz="3600" b="1" dirty="0" smtClean="0">
                <a:solidFill>
                  <a:schemeClr val="bg1"/>
                </a:solidFill>
              </a:rPr>
              <a:t>ЭКОЛОГИЧЕСКАЯ И </a:t>
            </a:r>
            <a:r>
              <a:rPr lang="ru-RU" sz="3600" b="1" dirty="0">
                <a:solidFill>
                  <a:schemeClr val="bg1"/>
                </a:solidFill>
              </a:rPr>
              <a:t>БИОЛОГИЧЕСКАЯ БЕЗОПАСНОСТЬ </a:t>
            </a:r>
            <a:br>
              <a:rPr lang="ru-RU" sz="3600" b="1" dirty="0">
                <a:solidFill>
                  <a:schemeClr val="bg1"/>
                </a:solidFill>
              </a:rPr>
            </a:br>
            <a:r>
              <a:rPr lang="ru-RU" sz="3600" b="1" dirty="0">
                <a:solidFill>
                  <a:schemeClr val="bg1"/>
                </a:solidFill>
              </a:rPr>
              <a:t>РЕСПУБЛИКИ БЕЛАРУСЬ – </a:t>
            </a:r>
            <a:r>
              <a:rPr lang="en-US" dirty="0">
                <a:solidFill>
                  <a:schemeClr val="bg1"/>
                </a:solidFill>
              </a:rPr>
              <a:t/>
            </a:r>
            <a:br>
              <a:rPr lang="en-US" dirty="0">
                <a:solidFill>
                  <a:schemeClr val="bg1"/>
                </a:solidFill>
              </a:rPr>
            </a:br>
            <a:endParaRPr lang="en-US" dirty="0"/>
          </a:p>
        </p:txBody>
      </p:sp>
    </p:spTree>
    <p:extLst>
      <p:ext uri="{BB962C8B-B14F-4D97-AF65-F5344CB8AC3E}">
        <p14:creationId xmlns:p14="http://schemas.microsoft.com/office/powerpoint/2010/main" val="25403087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7151" y="4541349"/>
            <a:ext cx="11674849" cy="1323439"/>
          </a:xfrm>
          <a:prstGeom prst="rect">
            <a:avLst/>
          </a:prstGeom>
          <a:noFill/>
        </p:spPr>
        <p:txBody>
          <a:bodyPr wrap="square" rtlCol="0">
            <a:spAutoFit/>
          </a:bodyPr>
          <a:lstStyle/>
          <a:p>
            <a:pPr algn="ctr"/>
            <a:r>
              <a:rPr lang="ru-RU" sz="3200" dirty="0" smtClean="0"/>
              <a:t> </a:t>
            </a:r>
            <a:r>
              <a:rPr lang="ru-RU" sz="2400" b="1" dirty="0" smtClean="0"/>
              <a:t>Наращивая масштабы программ военной направленности, Вашингтон стремится получить новые виды биологических поражающих агентов </a:t>
            </a:r>
          </a:p>
          <a:p>
            <a:pPr algn="ctr"/>
            <a:r>
              <a:rPr lang="ru-RU" sz="2400" b="1" dirty="0" smtClean="0"/>
              <a:t>с заранее заданными свойствами.</a:t>
            </a:r>
            <a:endParaRPr lang="en-US" sz="3200" b="1" dirty="0"/>
          </a:p>
        </p:txBody>
      </p:sp>
      <p:grpSp>
        <p:nvGrpSpPr>
          <p:cNvPr id="13" name="Группа 12"/>
          <p:cNvGrpSpPr/>
          <p:nvPr/>
        </p:nvGrpSpPr>
        <p:grpSpPr>
          <a:xfrm>
            <a:off x="1448839" y="1396066"/>
            <a:ext cx="9915447" cy="3016594"/>
            <a:chOff x="218556" y="1020928"/>
            <a:chExt cx="9915447" cy="3016594"/>
          </a:xfrm>
        </p:grpSpPr>
        <p:pic>
          <p:nvPicPr>
            <p:cNvPr id="7" name="Рисунок 6"/>
            <p:cNvPicPr>
              <a:picLocks noChangeAspect="1"/>
            </p:cNvPicPr>
            <p:nvPr/>
          </p:nvPicPr>
          <p:blipFill>
            <a:blip r:embed="rId4"/>
            <a:stretch>
              <a:fillRect/>
            </a:stretch>
          </p:blipFill>
          <p:spPr>
            <a:xfrm>
              <a:off x="218556" y="1020928"/>
              <a:ext cx="5051713" cy="3016594"/>
            </a:xfrm>
            <a:prstGeom prst="rect">
              <a:avLst/>
            </a:prstGeom>
          </p:spPr>
        </p:pic>
        <p:pic>
          <p:nvPicPr>
            <p:cNvPr id="8" name="Рисунок 7"/>
            <p:cNvPicPr>
              <a:picLocks noChangeAspect="1"/>
            </p:cNvPicPr>
            <p:nvPr/>
          </p:nvPicPr>
          <p:blipFill>
            <a:blip r:embed="rId5"/>
            <a:stretch>
              <a:fillRect/>
            </a:stretch>
          </p:blipFill>
          <p:spPr>
            <a:xfrm>
              <a:off x="5270268" y="1028085"/>
              <a:ext cx="4863735" cy="3009437"/>
            </a:xfrm>
            <a:prstGeom prst="rect">
              <a:avLst/>
            </a:prstGeom>
          </p:spPr>
        </p:pic>
      </p:grpSp>
    </p:spTree>
    <p:extLst>
      <p:ext uri="{BB962C8B-B14F-4D97-AF65-F5344CB8AC3E}">
        <p14:creationId xmlns:p14="http://schemas.microsoft.com/office/powerpoint/2010/main" val="4153208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468076" y="2088239"/>
            <a:ext cx="4989534" cy="2800767"/>
          </a:xfrm>
          <a:prstGeom prst="rect">
            <a:avLst/>
          </a:prstGeom>
          <a:noFill/>
        </p:spPr>
        <p:txBody>
          <a:bodyPr wrap="square" rtlCol="0">
            <a:spAutoFit/>
          </a:bodyPr>
          <a:lstStyle/>
          <a:p>
            <a:pPr algn="ctr"/>
            <a:r>
              <a:rPr lang="ru-RU" sz="3200" dirty="0" smtClean="0"/>
              <a:t> </a:t>
            </a:r>
            <a:r>
              <a:rPr lang="ru-RU" sz="2400" b="1" dirty="0"/>
              <a:t>Созданная на постсоветском пространстве сеть подконтрольных США исследовательских биологических центров по сути является инструментом для реализации военно-биологических программ</a:t>
            </a:r>
            <a:r>
              <a:rPr lang="ru-RU" sz="2400" dirty="0"/>
              <a:t>.</a:t>
            </a:r>
            <a:endParaRPr lang="en-US" sz="3200" dirty="0"/>
          </a:p>
        </p:txBody>
      </p:sp>
      <p:pic>
        <p:nvPicPr>
          <p:cNvPr id="8194" name="Picture 2" descr="https://www.sb.by/upload/iblock/ebf/ebfe50e06d2c0e8681d2467c5de5a64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85907" y="2228933"/>
            <a:ext cx="3413997" cy="2660073"/>
          </a:xfrm>
          <a:prstGeom prst="rect">
            <a:avLst/>
          </a:prstGeom>
          <a:noFill/>
          <a:extLst>
            <a:ext uri="{909E8E84-426E-40DD-AFC4-6F175D3DCCD1}">
              <a14:hiddenFill xmlns:a14="http://schemas.microsoft.com/office/drawing/2010/main">
                <a:solidFill>
                  <a:srgbClr val="FFFFFF"/>
                </a:solidFill>
              </a14:hiddenFill>
            </a:ext>
          </a:extLst>
        </p:spPr>
      </p:pic>
      <p:pic>
        <p:nvPicPr>
          <p:cNvPr id="11" name="Рисунок 10"/>
          <p:cNvPicPr>
            <a:picLocks noChangeAspect="1"/>
          </p:cNvPicPr>
          <p:nvPr/>
        </p:nvPicPr>
        <p:blipFill>
          <a:blip r:embed="rId5"/>
          <a:stretch>
            <a:fillRect/>
          </a:stretch>
        </p:blipFill>
        <p:spPr>
          <a:xfrm>
            <a:off x="176531" y="1487987"/>
            <a:ext cx="3061721" cy="3494124"/>
          </a:xfrm>
          <a:prstGeom prst="rect">
            <a:avLst/>
          </a:prstGeom>
        </p:spPr>
      </p:pic>
    </p:spTree>
    <p:extLst>
      <p:ext uri="{BB962C8B-B14F-4D97-AF65-F5344CB8AC3E}">
        <p14:creationId xmlns:p14="http://schemas.microsoft.com/office/powerpoint/2010/main" val="535726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998068" y="3489203"/>
            <a:ext cx="6034032" cy="2431435"/>
          </a:xfrm>
          <a:prstGeom prst="rect">
            <a:avLst/>
          </a:prstGeom>
          <a:noFill/>
        </p:spPr>
        <p:txBody>
          <a:bodyPr wrap="square" rtlCol="0">
            <a:spAutoFit/>
          </a:bodyPr>
          <a:lstStyle/>
          <a:p>
            <a:pPr algn="ctr"/>
            <a:r>
              <a:rPr lang="ru-RU" sz="3200" dirty="0" smtClean="0"/>
              <a:t> </a:t>
            </a:r>
            <a:r>
              <a:rPr lang="ru-RU" sz="2400" dirty="0"/>
              <a:t>Призванные первоначально решать задачи противодействия биотерроризму, </a:t>
            </a:r>
            <a:r>
              <a:rPr lang="ru-RU" sz="2400" b="1" dirty="0"/>
              <a:t>эти центры биологических исследований стали источником новых биологических угроз</a:t>
            </a:r>
            <a:r>
              <a:rPr lang="ru-RU" sz="2400" dirty="0" smtClean="0"/>
              <a:t>.</a:t>
            </a:r>
          </a:p>
          <a:p>
            <a:pPr algn="ctr"/>
            <a:r>
              <a:rPr lang="ru-RU" sz="2400" dirty="0" smtClean="0"/>
              <a:t> </a:t>
            </a:r>
            <a:r>
              <a:rPr lang="ru-RU" sz="2400" dirty="0"/>
              <a:t>При этом здесь</a:t>
            </a:r>
            <a:r>
              <a:rPr lang="ru-RU" sz="2400" b="1" dirty="0"/>
              <a:t> нарастает опасность биологического </a:t>
            </a:r>
            <a:r>
              <a:rPr lang="ru-RU" sz="2400" b="1" dirty="0" smtClean="0"/>
              <a:t>заражения</a:t>
            </a:r>
            <a:r>
              <a:rPr lang="ru-RU" b="1" dirty="0" smtClean="0"/>
              <a:t>.</a:t>
            </a:r>
            <a:endParaRPr lang="en-US" sz="2400" dirty="0"/>
          </a:p>
        </p:txBody>
      </p:sp>
      <p:pic>
        <p:nvPicPr>
          <p:cNvPr id="7170" name="Picture 2" descr="https://infoznak.ru/wa-data/public/shop/products/39/36/3639/images/3041/3041.970.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9398" y="817684"/>
            <a:ext cx="5638397" cy="4882736"/>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p:cNvPicPr>
            <a:picLocks noChangeAspect="1"/>
          </p:cNvPicPr>
          <p:nvPr/>
        </p:nvPicPr>
        <p:blipFill>
          <a:blip r:embed="rId5"/>
          <a:stretch>
            <a:fillRect/>
          </a:stretch>
        </p:blipFill>
        <p:spPr>
          <a:xfrm>
            <a:off x="6822377" y="1022408"/>
            <a:ext cx="4385413" cy="2466795"/>
          </a:xfrm>
          <a:prstGeom prst="rect">
            <a:avLst/>
          </a:prstGeom>
        </p:spPr>
      </p:pic>
    </p:spTree>
    <p:extLst>
      <p:ext uri="{BB962C8B-B14F-4D97-AF65-F5344CB8AC3E}">
        <p14:creationId xmlns:p14="http://schemas.microsoft.com/office/powerpoint/2010/main" val="34895635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833736"/>
            <a:ext cx="11674849" cy="830997"/>
          </a:xfrm>
          <a:prstGeom prst="rect">
            <a:avLst/>
          </a:prstGeom>
          <a:noFill/>
        </p:spPr>
        <p:txBody>
          <a:bodyPr wrap="square" rtlCol="0">
            <a:spAutoFit/>
          </a:bodyPr>
          <a:lstStyle/>
          <a:p>
            <a:pPr algn="ctr"/>
            <a:r>
              <a:rPr lang="ru-RU" sz="2400" dirty="0" smtClean="0"/>
              <a:t> </a:t>
            </a:r>
            <a:r>
              <a:rPr lang="ru-RU" sz="2400" dirty="0"/>
              <a:t>Дополнительные источники биологической опасности вызваны </a:t>
            </a:r>
            <a:r>
              <a:rPr lang="ru-RU" sz="2400" b="1" dirty="0">
                <a:solidFill>
                  <a:schemeClr val="accent6">
                    <a:lumMod val="50000"/>
                  </a:schemeClr>
                </a:solidFill>
              </a:rPr>
              <a:t>прогрессом биологической науки и практического использования ее </a:t>
            </a:r>
            <a:r>
              <a:rPr lang="ru-RU" sz="2400" b="1" dirty="0" smtClean="0">
                <a:solidFill>
                  <a:schemeClr val="accent6">
                    <a:lumMod val="50000"/>
                  </a:schemeClr>
                </a:solidFill>
              </a:rPr>
              <a:t>достижений.</a:t>
            </a:r>
            <a:endParaRPr lang="en-US" sz="3200" dirty="0">
              <a:solidFill>
                <a:schemeClr val="accent6">
                  <a:lumMod val="50000"/>
                </a:schemeClr>
              </a:solidFill>
            </a:endParaRPr>
          </a:p>
        </p:txBody>
      </p:sp>
      <p:grpSp>
        <p:nvGrpSpPr>
          <p:cNvPr id="7" name="Группа 6"/>
          <p:cNvGrpSpPr/>
          <p:nvPr/>
        </p:nvGrpSpPr>
        <p:grpSpPr>
          <a:xfrm>
            <a:off x="757245" y="1051667"/>
            <a:ext cx="10482981" cy="3548086"/>
            <a:chOff x="773871" y="1129820"/>
            <a:chExt cx="10482981" cy="3548086"/>
          </a:xfrm>
        </p:grpSpPr>
        <p:pic>
          <p:nvPicPr>
            <p:cNvPr id="5" name="Рисунок 4"/>
            <p:cNvPicPr>
              <a:picLocks noChangeAspect="1"/>
            </p:cNvPicPr>
            <p:nvPr/>
          </p:nvPicPr>
          <p:blipFill>
            <a:blip r:embed="rId4"/>
            <a:stretch>
              <a:fillRect/>
            </a:stretch>
          </p:blipFill>
          <p:spPr>
            <a:xfrm>
              <a:off x="773871" y="1129820"/>
              <a:ext cx="5322129" cy="3548086"/>
            </a:xfrm>
            <a:prstGeom prst="rect">
              <a:avLst/>
            </a:prstGeom>
          </p:spPr>
        </p:pic>
        <p:pic>
          <p:nvPicPr>
            <p:cNvPr id="11266" name="Picture 2" descr="https://top-fon.com/uploads/posts/2023-02/1675247285_top-fon-com-p-fon-dlya-prezentatsii-po-biologii-chelovek-13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1129820"/>
              <a:ext cx="5160852" cy="35480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736314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833736"/>
            <a:ext cx="11674849" cy="830997"/>
          </a:xfrm>
          <a:prstGeom prst="rect">
            <a:avLst/>
          </a:prstGeom>
          <a:noFill/>
        </p:spPr>
        <p:txBody>
          <a:bodyPr wrap="square" rtlCol="0">
            <a:spAutoFit/>
          </a:bodyPr>
          <a:lstStyle/>
          <a:p>
            <a:pPr algn="ctr"/>
            <a:r>
              <a:rPr lang="ru-RU" sz="2400" dirty="0" smtClean="0"/>
              <a:t> </a:t>
            </a:r>
            <a:r>
              <a:rPr lang="ru-RU" sz="2400" dirty="0"/>
              <a:t>Вместе с тем </a:t>
            </a:r>
            <a:r>
              <a:rPr lang="ru-RU" sz="2400" b="1" dirty="0">
                <a:solidFill>
                  <a:schemeClr val="accent6">
                    <a:lumMod val="50000"/>
                  </a:schemeClr>
                </a:solidFill>
              </a:rPr>
              <a:t>появление новых биотехнологий несет определенную угрозу благополучию населения</a:t>
            </a:r>
            <a:r>
              <a:rPr lang="ru-RU" sz="2400" dirty="0">
                <a:solidFill>
                  <a:schemeClr val="accent6">
                    <a:lumMod val="50000"/>
                  </a:schemeClr>
                </a:solidFill>
              </a:rPr>
              <a:t>.</a:t>
            </a:r>
            <a:endParaRPr lang="en-US" sz="3200" dirty="0">
              <a:solidFill>
                <a:schemeClr val="accent6">
                  <a:lumMod val="50000"/>
                </a:schemeClr>
              </a:solidFill>
            </a:endParaRPr>
          </a:p>
        </p:txBody>
      </p:sp>
      <p:grpSp>
        <p:nvGrpSpPr>
          <p:cNvPr id="8" name="Группа 7"/>
          <p:cNvGrpSpPr/>
          <p:nvPr/>
        </p:nvGrpSpPr>
        <p:grpSpPr>
          <a:xfrm>
            <a:off x="143932" y="1095350"/>
            <a:ext cx="11800047" cy="3460721"/>
            <a:chOff x="143932" y="1095350"/>
            <a:chExt cx="11800047" cy="3460721"/>
          </a:xfrm>
        </p:grpSpPr>
        <p:pic>
          <p:nvPicPr>
            <p:cNvPr id="5" name="Рисунок 4"/>
            <p:cNvPicPr>
              <a:picLocks noChangeAspect="1"/>
            </p:cNvPicPr>
            <p:nvPr/>
          </p:nvPicPr>
          <p:blipFill>
            <a:blip r:embed="rId4"/>
            <a:stretch>
              <a:fillRect/>
            </a:stretch>
          </p:blipFill>
          <p:spPr>
            <a:xfrm>
              <a:off x="143932" y="1095350"/>
              <a:ext cx="5190068" cy="3460721"/>
            </a:xfrm>
            <a:prstGeom prst="rect">
              <a:avLst/>
            </a:prstGeom>
          </p:spPr>
        </p:pic>
        <p:pic>
          <p:nvPicPr>
            <p:cNvPr id="7" name="Рисунок 6"/>
            <p:cNvPicPr>
              <a:picLocks noChangeAspect="1"/>
            </p:cNvPicPr>
            <p:nvPr/>
          </p:nvPicPr>
          <p:blipFill>
            <a:blip r:embed="rId5"/>
            <a:stretch>
              <a:fillRect/>
            </a:stretch>
          </p:blipFill>
          <p:spPr>
            <a:xfrm>
              <a:off x="5334000" y="1095350"/>
              <a:ext cx="6609979" cy="3460721"/>
            </a:xfrm>
            <a:prstGeom prst="rect">
              <a:avLst/>
            </a:prstGeom>
          </p:spPr>
        </p:pic>
      </p:grpSp>
    </p:spTree>
    <p:extLst>
      <p:ext uri="{BB962C8B-B14F-4D97-AF65-F5344CB8AC3E}">
        <p14:creationId xmlns:p14="http://schemas.microsoft.com/office/powerpoint/2010/main" val="13996349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417606" y="1635866"/>
            <a:ext cx="6316664" cy="3539430"/>
          </a:xfrm>
          <a:prstGeom prst="rect">
            <a:avLst/>
          </a:prstGeom>
          <a:noFill/>
        </p:spPr>
        <p:txBody>
          <a:bodyPr wrap="square" rtlCol="0">
            <a:spAutoFit/>
          </a:bodyPr>
          <a:lstStyle/>
          <a:p>
            <a:pPr algn="ctr"/>
            <a:r>
              <a:rPr lang="ru-RU" sz="2400" dirty="0" smtClean="0"/>
              <a:t> </a:t>
            </a:r>
            <a:r>
              <a:rPr lang="ru-RU" sz="2800" dirty="0"/>
              <a:t>Одновременно </a:t>
            </a:r>
            <a:r>
              <a:rPr lang="ru-RU" sz="2800" b="1" dirty="0">
                <a:solidFill>
                  <a:schemeClr val="accent6">
                    <a:lumMod val="50000"/>
                  </a:schemeClr>
                </a:solidFill>
              </a:rPr>
              <a:t>возрастают</a:t>
            </a:r>
            <a:r>
              <a:rPr lang="ru-RU" sz="2800" dirty="0">
                <a:solidFill>
                  <a:schemeClr val="accent6">
                    <a:lumMod val="50000"/>
                  </a:schemeClr>
                </a:solidFill>
              </a:rPr>
              <a:t> </a:t>
            </a:r>
            <a:r>
              <a:rPr lang="ru-RU" sz="2800" b="1" dirty="0">
                <a:solidFill>
                  <a:schemeClr val="accent6">
                    <a:lumMod val="50000"/>
                  </a:schemeClr>
                </a:solidFill>
              </a:rPr>
              <a:t>риски возникновения и распространения патогенных биологических агентов</a:t>
            </a:r>
            <a:r>
              <a:rPr lang="ru-RU" sz="2800" dirty="0">
                <a:solidFill>
                  <a:schemeClr val="accent6">
                    <a:lumMod val="50000"/>
                  </a:schemeClr>
                </a:solidFill>
              </a:rPr>
              <a:t> </a:t>
            </a:r>
            <a:r>
              <a:rPr lang="ru-RU" sz="2800" dirty="0" smtClean="0">
                <a:solidFill>
                  <a:schemeClr val="accent6">
                    <a:lumMod val="50000"/>
                  </a:schemeClr>
                </a:solidFill>
              </a:rPr>
              <a:t> </a:t>
            </a:r>
            <a:r>
              <a:rPr lang="ru-RU" sz="2800" dirty="0"/>
              <a:t>вследствие естественных процессов либо преднамеренного их создания в результате быстрого развития биотехнологий, имеющих потенциал двойного применения.</a:t>
            </a:r>
            <a:endParaRPr lang="en-US" sz="2800" dirty="0"/>
          </a:p>
        </p:txBody>
      </p:sp>
      <p:pic>
        <p:nvPicPr>
          <p:cNvPr id="5" name="Рисунок 4"/>
          <p:cNvPicPr>
            <a:picLocks noChangeAspect="1"/>
          </p:cNvPicPr>
          <p:nvPr/>
        </p:nvPicPr>
        <p:blipFill>
          <a:blip r:embed="rId4"/>
          <a:stretch>
            <a:fillRect/>
          </a:stretch>
        </p:blipFill>
        <p:spPr>
          <a:xfrm>
            <a:off x="902845" y="817684"/>
            <a:ext cx="4057031" cy="5071289"/>
          </a:xfrm>
          <a:prstGeom prst="rect">
            <a:avLst/>
          </a:prstGeom>
        </p:spPr>
      </p:pic>
    </p:spTree>
    <p:extLst>
      <p:ext uri="{BB962C8B-B14F-4D97-AF65-F5344CB8AC3E}">
        <p14:creationId xmlns:p14="http://schemas.microsoft.com/office/powerpoint/2010/main" val="35587512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633351"/>
            <a:ext cx="11674849" cy="1384995"/>
          </a:xfrm>
          <a:prstGeom prst="rect">
            <a:avLst/>
          </a:prstGeom>
          <a:noFill/>
        </p:spPr>
        <p:txBody>
          <a:bodyPr wrap="square" rtlCol="0">
            <a:spAutoFit/>
          </a:bodyPr>
          <a:lstStyle/>
          <a:p>
            <a:pPr algn="ctr"/>
            <a:r>
              <a:rPr lang="ru-RU" sz="2400" dirty="0" smtClean="0"/>
              <a:t> </a:t>
            </a:r>
            <a:r>
              <a:rPr lang="ru-RU" sz="2800" dirty="0" smtClean="0"/>
              <a:t>Наращивая масштабы программ военной направленности, Вашингтон стремится получить новые виды биологических поражающих агентов с заранее заданными свойствами.</a:t>
            </a:r>
            <a:endParaRPr lang="en-US" sz="3600" dirty="0"/>
          </a:p>
        </p:txBody>
      </p:sp>
      <p:grpSp>
        <p:nvGrpSpPr>
          <p:cNvPr id="8" name="Группа 7"/>
          <p:cNvGrpSpPr/>
          <p:nvPr/>
        </p:nvGrpSpPr>
        <p:grpSpPr>
          <a:xfrm>
            <a:off x="474109" y="1018069"/>
            <a:ext cx="11207376" cy="3615283"/>
            <a:chOff x="154917" y="1086568"/>
            <a:chExt cx="11207376" cy="3615283"/>
          </a:xfrm>
        </p:grpSpPr>
        <p:pic>
          <p:nvPicPr>
            <p:cNvPr id="5" name="Рисунок 4"/>
            <p:cNvPicPr>
              <a:picLocks noChangeAspect="1"/>
            </p:cNvPicPr>
            <p:nvPr/>
          </p:nvPicPr>
          <p:blipFill>
            <a:blip r:embed="rId4"/>
            <a:stretch>
              <a:fillRect/>
            </a:stretch>
          </p:blipFill>
          <p:spPr>
            <a:xfrm>
              <a:off x="154917" y="1086568"/>
              <a:ext cx="5422924" cy="3615282"/>
            </a:xfrm>
            <a:prstGeom prst="rect">
              <a:avLst/>
            </a:prstGeom>
          </p:spPr>
        </p:pic>
        <p:pic>
          <p:nvPicPr>
            <p:cNvPr id="7" name="Рисунок 6"/>
            <p:cNvPicPr>
              <a:picLocks noChangeAspect="1"/>
            </p:cNvPicPr>
            <p:nvPr/>
          </p:nvPicPr>
          <p:blipFill>
            <a:blip r:embed="rId5"/>
            <a:stretch>
              <a:fillRect/>
            </a:stretch>
          </p:blipFill>
          <p:spPr>
            <a:xfrm>
              <a:off x="5577841" y="1086569"/>
              <a:ext cx="5784452" cy="3615282"/>
            </a:xfrm>
            <a:prstGeom prst="rect">
              <a:avLst/>
            </a:prstGeom>
          </p:spPr>
        </p:pic>
      </p:grpSp>
    </p:spTree>
    <p:extLst>
      <p:ext uri="{BB962C8B-B14F-4D97-AF65-F5344CB8AC3E}">
        <p14:creationId xmlns:p14="http://schemas.microsoft.com/office/powerpoint/2010/main" val="9665024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3326098"/>
            <a:ext cx="11674849" cy="2308324"/>
          </a:xfrm>
          <a:prstGeom prst="rect">
            <a:avLst/>
          </a:prstGeom>
          <a:noFill/>
        </p:spPr>
        <p:txBody>
          <a:bodyPr wrap="square" rtlCol="0">
            <a:spAutoFit/>
          </a:bodyPr>
          <a:lstStyle/>
          <a:p>
            <a:pPr algn="ctr"/>
            <a:r>
              <a:rPr lang="ru-RU" sz="2400" dirty="0" smtClean="0"/>
              <a:t> </a:t>
            </a:r>
            <a:r>
              <a:rPr lang="ru-RU" sz="2400" dirty="0"/>
              <a:t>Среди </a:t>
            </a:r>
            <a:r>
              <a:rPr lang="ru-RU" sz="2400" b="1" dirty="0">
                <a:solidFill>
                  <a:schemeClr val="accent6">
                    <a:lumMod val="50000"/>
                  </a:schemeClr>
                </a:solidFill>
              </a:rPr>
              <a:t>факторов, влияющих на инфекционную заболеваемость</a:t>
            </a:r>
            <a:r>
              <a:rPr lang="ru-RU" sz="2400" dirty="0">
                <a:solidFill>
                  <a:schemeClr val="accent6">
                    <a:lumMod val="50000"/>
                  </a:schemeClr>
                </a:solidFill>
              </a:rPr>
              <a:t>, </a:t>
            </a:r>
            <a:r>
              <a:rPr lang="ru-RU" sz="2400" dirty="0"/>
              <a:t>можно выделить процессы глобализации, возрастание мобильности населения и миграции, урбанизации, изменения климата и преобразования природы, увеличение контактов населения с дикой природой, сохранение военных конфликтов, уровень эффективности медицинской иммунопрофилактики (вакцинация), </a:t>
            </a:r>
            <a:endParaRPr lang="ru-RU" sz="2400" dirty="0" smtClean="0"/>
          </a:p>
          <a:p>
            <a:pPr algn="ctr"/>
            <a:r>
              <a:rPr lang="ru-RU" sz="2400" dirty="0" smtClean="0"/>
              <a:t>разработка </a:t>
            </a:r>
            <a:r>
              <a:rPr lang="ru-RU" sz="2400" dirty="0"/>
              <a:t>новых методов лечения и диагностики.</a:t>
            </a:r>
            <a:endParaRPr lang="en-US" sz="2400" dirty="0"/>
          </a:p>
        </p:txBody>
      </p:sp>
      <p:grpSp>
        <p:nvGrpSpPr>
          <p:cNvPr id="12" name="Группа 11"/>
          <p:cNvGrpSpPr/>
          <p:nvPr/>
        </p:nvGrpSpPr>
        <p:grpSpPr>
          <a:xfrm>
            <a:off x="410848" y="1055117"/>
            <a:ext cx="11125830" cy="1924245"/>
            <a:chOff x="239529" y="1123570"/>
            <a:chExt cx="11125830" cy="1924245"/>
          </a:xfrm>
        </p:grpSpPr>
        <p:pic>
          <p:nvPicPr>
            <p:cNvPr id="13314" name="Picture 2" descr="https://dfermer.ru/wp-content/uploads/2021/09/vertikalnye-fermy-v-avstralii-na-fone-izmeneniya-klimata-1536x96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9529" y="1129730"/>
              <a:ext cx="3068936" cy="1918085"/>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5"/>
            <a:stretch>
              <a:fillRect/>
            </a:stretch>
          </p:blipFill>
          <p:spPr>
            <a:xfrm>
              <a:off x="3308465" y="1129730"/>
              <a:ext cx="2867891" cy="1911927"/>
            </a:xfrm>
            <a:prstGeom prst="rect">
              <a:avLst/>
            </a:prstGeom>
          </p:spPr>
        </p:pic>
        <p:pic>
          <p:nvPicPr>
            <p:cNvPr id="9" name="Рисунок 8"/>
            <p:cNvPicPr>
              <a:picLocks noChangeAspect="1"/>
            </p:cNvPicPr>
            <p:nvPr/>
          </p:nvPicPr>
          <p:blipFill>
            <a:blip r:embed="rId6"/>
            <a:stretch>
              <a:fillRect/>
            </a:stretch>
          </p:blipFill>
          <p:spPr>
            <a:xfrm>
              <a:off x="6176356" y="1123571"/>
              <a:ext cx="2886378" cy="1918085"/>
            </a:xfrm>
            <a:prstGeom prst="rect">
              <a:avLst/>
            </a:prstGeom>
          </p:spPr>
        </p:pic>
        <p:pic>
          <p:nvPicPr>
            <p:cNvPr id="11" name="Рисунок 10"/>
            <p:cNvPicPr>
              <a:picLocks noChangeAspect="1"/>
            </p:cNvPicPr>
            <p:nvPr/>
          </p:nvPicPr>
          <p:blipFill>
            <a:blip r:embed="rId7"/>
            <a:stretch>
              <a:fillRect/>
            </a:stretch>
          </p:blipFill>
          <p:spPr>
            <a:xfrm>
              <a:off x="9062735" y="1123570"/>
              <a:ext cx="2302624" cy="1918086"/>
            </a:xfrm>
            <a:prstGeom prst="rect">
              <a:avLst/>
            </a:prstGeom>
          </p:spPr>
        </p:pic>
      </p:grpSp>
    </p:spTree>
    <p:extLst>
      <p:ext uri="{BB962C8B-B14F-4D97-AF65-F5344CB8AC3E}">
        <p14:creationId xmlns:p14="http://schemas.microsoft.com/office/powerpoint/2010/main" val="40427653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43077" y="1010746"/>
            <a:ext cx="11674849" cy="954107"/>
          </a:xfrm>
          <a:prstGeom prst="rect">
            <a:avLst/>
          </a:prstGeom>
          <a:noFill/>
        </p:spPr>
        <p:txBody>
          <a:bodyPr wrap="square" rtlCol="0">
            <a:spAutoFit/>
          </a:bodyPr>
          <a:lstStyle/>
          <a:p>
            <a:pPr algn="ctr"/>
            <a:r>
              <a:rPr lang="ru-RU" sz="2800" dirty="0" smtClean="0">
                <a:solidFill>
                  <a:schemeClr val="accent6">
                    <a:lumMod val="50000"/>
                  </a:schemeClr>
                </a:solidFill>
              </a:rPr>
              <a:t> </a:t>
            </a:r>
            <a:r>
              <a:rPr lang="ru-RU" sz="2800" b="1" dirty="0">
                <a:solidFill>
                  <a:schemeClr val="accent6">
                    <a:lumMod val="50000"/>
                  </a:schemeClr>
                </a:solidFill>
              </a:rPr>
              <a:t>Национальные интересы Республики Беларусь </a:t>
            </a:r>
            <a:endParaRPr lang="ru-RU" sz="2800" b="1" dirty="0" smtClean="0">
              <a:solidFill>
                <a:schemeClr val="accent6">
                  <a:lumMod val="50000"/>
                </a:schemeClr>
              </a:solidFill>
            </a:endParaRPr>
          </a:p>
          <a:p>
            <a:pPr algn="ctr"/>
            <a:r>
              <a:rPr lang="ru-RU" sz="2800" b="1" dirty="0" smtClean="0">
                <a:solidFill>
                  <a:schemeClr val="accent6">
                    <a:lumMod val="50000"/>
                  </a:schemeClr>
                </a:solidFill>
              </a:rPr>
              <a:t>в </a:t>
            </a:r>
            <a:r>
              <a:rPr lang="ru-RU" sz="2800" b="1" dirty="0">
                <a:solidFill>
                  <a:schemeClr val="accent6">
                    <a:lumMod val="50000"/>
                  </a:schemeClr>
                </a:solidFill>
              </a:rPr>
              <a:t>экологической и биологической сферах </a:t>
            </a:r>
            <a:endParaRPr lang="en-US" sz="2800" dirty="0">
              <a:solidFill>
                <a:schemeClr val="accent6">
                  <a:lumMod val="50000"/>
                </a:schemeClr>
              </a:solidFill>
            </a:endParaRPr>
          </a:p>
        </p:txBody>
      </p:sp>
      <p:pic>
        <p:nvPicPr>
          <p:cNvPr id="18434" name="Picture 2" descr="https://top-fon.com/uploads/posts/2023-02/1675224146_top-fon-com-p-kartinki-dlya-prezentatsii-ekologiya-bez-f-13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786" y="2096738"/>
            <a:ext cx="5575374" cy="3715465"/>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p:cNvPicPr>
            <a:picLocks noChangeAspect="1"/>
          </p:cNvPicPr>
          <p:nvPr/>
        </p:nvPicPr>
        <p:blipFill>
          <a:blip r:embed="rId5"/>
          <a:stretch>
            <a:fillRect/>
          </a:stretch>
        </p:blipFill>
        <p:spPr>
          <a:xfrm>
            <a:off x="6020947" y="2157914"/>
            <a:ext cx="5315329" cy="3654289"/>
          </a:xfrm>
          <a:prstGeom prst="rect">
            <a:avLst/>
          </a:prstGeom>
        </p:spPr>
      </p:pic>
    </p:spTree>
    <p:extLst>
      <p:ext uri="{BB962C8B-B14F-4D97-AF65-F5344CB8AC3E}">
        <p14:creationId xmlns:p14="http://schemas.microsoft.com/office/powerpoint/2010/main" val="964279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438931"/>
            <a:ext cx="11674849" cy="1569660"/>
          </a:xfrm>
          <a:prstGeom prst="rect">
            <a:avLst/>
          </a:prstGeom>
          <a:noFill/>
        </p:spPr>
        <p:txBody>
          <a:bodyPr wrap="square" rtlCol="0">
            <a:spAutoFit/>
          </a:bodyPr>
          <a:lstStyle/>
          <a:p>
            <a:pPr algn="ctr"/>
            <a:r>
              <a:rPr lang="ru-RU" sz="2400" dirty="0" smtClean="0"/>
              <a:t> </a:t>
            </a:r>
            <a:r>
              <a:rPr lang="ru-RU" dirty="0"/>
              <a:t>Основополагающие цели в области охраны окружающей среды, отражающие их индикаторы и показатели, приоритетные направления деятельности, механизмы их реализации и ожидаемые результаты определены </a:t>
            </a:r>
            <a:r>
              <a:rPr lang="ru-RU" b="1" dirty="0">
                <a:solidFill>
                  <a:schemeClr val="accent6">
                    <a:lumMod val="50000"/>
                  </a:schemeClr>
                </a:solidFill>
              </a:rPr>
              <a:t>Стратегией в области охраны окружающей среды Республики Беларусь на период до 2035 года</a:t>
            </a:r>
            <a:r>
              <a:rPr lang="ru-RU" dirty="0">
                <a:solidFill>
                  <a:schemeClr val="accent6">
                    <a:lumMod val="50000"/>
                  </a:schemeClr>
                </a:solidFill>
              </a:rPr>
              <a:t>, </a:t>
            </a:r>
            <a:endParaRPr lang="ru-RU" dirty="0" smtClean="0">
              <a:solidFill>
                <a:schemeClr val="accent6">
                  <a:lumMod val="50000"/>
                </a:schemeClr>
              </a:solidFill>
            </a:endParaRPr>
          </a:p>
          <a:p>
            <a:pPr algn="ctr"/>
            <a:r>
              <a:rPr lang="ru-RU" dirty="0" smtClean="0"/>
              <a:t>утвержденной </a:t>
            </a:r>
            <a:r>
              <a:rPr lang="ru-RU" dirty="0"/>
              <a:t>24 декабря 2021 г. приказом Министерства природных ресурсов и охраны окружающей среды Республики </a:t>
            </a:r>
            <a:r>
              <a:rPr lang="ru-RU" dirty="0" smtClean="0"/>
              <a:t>Беларусь.</a:t>
            </a:r>
            <a:endParaRPr lang="en-US" sz="2400" dirty="0"/>
          </a:p>
        </p:txBody>
      </p:sp>
      <p:pic>
        <p:nvPicPr>
          <p:cNvPr id="14340" name="Picture 4" descr="https://png.pngtree.com/png-vector/20190110/ourlarge/pngtree-vector-document-in-folder-icon-png-image_3127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1008" y="949569"/>
            <a:ext cx="3523290" cy="3523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5261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Рисунок 8"/>
          <p:cNvPicPr>
            <a:picLocks noChangeAspect="1"/>
          </p:cNvPicPr>
          <p:nvPr/>
        </p:nvPicPr>
        <p:blipFill>
          <a:blip r:embed="rId4"/>
          <a:stretch>
            <a:fillRect/>
          </a:stretch>
        </p:blipFill>
        <p:spPr>
          <a:xfrm>
            <a:off x="0" y="817685"/>
            <a:ext cx="7171267" cy="5175792"/>
          </a:xfrm>
          <a:prstGeom prst="rect">
            <a:avLst/>
          </a:prstGeom>
        </p:spPr>
      </p:pic>
      <p:sp>
        <p:nvSpPr>
          <p:cNvPr id="10" name="TextBox 9"/>
          <p:cNvSpPr txBox="1"/>
          <p:nvPr/>
        </p:nvSpPr>
        <p:spPr>
          <a:xfrm>
            <a:off x="7408333" y="1595671"/>
            <a:ext cx="4677364" cy="3785652"/>
          </a:xfrm>
          <a:prstGeom prst="rect">
            <a:avLst/>
          </a:prstGeom>
          <a:noFill/>
        </p:spPr>
        <p:txBody>
          <a:bodyPr wrap="square" rtlCol="0">
            <a:spAutoFit/>
          </a:bodyPr>
          <a:lstStyle/>
          <a:p>
            <a:pPr algn="ctr"/>
            <a:r>
              <a:rPr lang="ru-RU" sz="2400" dirty="0"/>
              <a:t>По мнению экспертов, сегодня </a:t>
            </a:r>
            <a:r>
              <a:rPr lang="ru-RU" sz="2400" b="1" dirty="0">
                <a:solidFill>
                  <a:schemeClr val="accent6">
                    <a:lumMod val="50000"/>
                  </a:schemeClr>
                </a:solidFill>
              </a:rPr>
              <a:t>для человечества особую опасность представляют экологические проблемы, возникшие в результате возрастания антропогенной нагрузки на окружающую среду</a:t>
            </a:r>
            <a:r>
              <a:rPr lang="ru-RU" sz="2400" dirty="0">
                <a:solidFill>
                  <a:schemeClr val="accent6">
                    <a:lumMod val="50000"/>
                  </a:schemeClr>
                </a:solidFill>
              </a:rPr>
              <a:t>, </a:t>
            </a:r>
            <a:r>
              <a:rPr lang="ru-RU" sz="2400" b="1" dirty="0">
                <a:solidFill>
                  <a:schemeClr val="accent6">
                    <a:lumMod val="50000"/>
                  </a:schemeClr>
                </a:solidFill>
              </a:rPr>
              <a:t>вызванной ростом промышленного производства</a:t>
            </a:r>
            <a:r>
              <a:rPr lang="ru-RU" sz="2400" dirty="0">
                <a:solidFill>
                  <a:schemeClr val="accent6">
                    <a:lumMod val="50000"/>
                  </a:schemeClr>
                </a:solidFill>
              </a:rPr>
              <a:t> </a:t>
            </a:r>
            <a:endParaRPr lang="ru-RU" sz="2400" dirty="0" smtClean="0">
              <a:solidFill>
                <a:schemeClr val="accent6">
                  <a:lumMod val="50000"/>
                </a:schemeClr>
              </a:solidFill>
            </a:endParaRPr>
          </a:p>
          <a:p>
            <a:pPr algn="ctr"/>
            <a:r>
              <a:rPr lang="ru-RU" sz="2400" dirty="0" smtClean="0"/>
              <a:t>в </a:t>
            </a:r>
            <a:r>
              <a:rPr lang="ru-RU" sz="2400" dirty="0"/>
              <a:t>современном мире.</a:t>
            </a:r>
            <a:endParaRPr lang="en-US" sz="2400" dirty="0"/>
          </a:p>
        </p:txBody>
      </p:sp>
    </p:spTree>
    <p:extLst>
      <p:ext uri="{BB962C8B-B14F-4D97-AF65-F5344CB8AC3E}">
        <p14:creationId xmlns:p14="http://schemas.microsoft.com/office/powerpoint/2010/main" val="38769334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760720" y="1724776"/>
            <a:ext cx="5601770" cy="2954655"/>
          </a:xfrm>
          <a:prstGeom prst="rect">
            <a:avLst/>
          </a:prstGeom>
          <a:noFill/>
        </p:spPr>
        <p:txBody>
          <a:bodyPr wrap="square" rtlCol="0">
            <a:spAutoFit/>
          </a:bodyPr>
          <a:lstStyle/>
          <a:p>
            <a:pPr algn="ctr"/>
            <a:r>
              <a:rPr lang="ru-RU" sz="2400" dirty="0" smtClean="0"/>
              <a:t> </a:t>
            </a:r>
            <a:r>
              <a:rPr lang="ru-RU" dirty="0"/>
              <a:t>Национальные интересы в экологической сфере определены в проекте новой </a:t>
            </a:r>
            <a:r>
              <a:rPr lang="ru-RU" b="1" dirty="0">
                <a:solidFill>
                  <a:schemeClr val="accent6">
                    <a:lumMod val="50000"/>
                  </a:schemeClr>
                </a:solidFill>
              </a:rPr>
              <a:t>Концепции национальной безопасности Республики Беларусь, одобренной Советом Безопасности Республики Беларусь 6 марта 2023 г.</a:t>
            </a:r>
            <a:r>
              <a:rPr lang="ru-RU" b="1" dirty="0"/>
              <a:t> </a:t>
            </a:r>
            <a:r>
              <a:rPr lang="ru-RU" dirty="0"/>
              <a:t>и вынесенной на общественное обсуждение с привлечением представителей научного и экспертного сообщества в целях информирования населения и широкого освещения в информационном пространстве ее основных положений.</a:t>
            </a:r>
            <a:endParaRPr lang="en-US" sz="2400" dirty="0"/>
          </a:p>
        </p:txBody>
      </p:sp>
      <p:pic>
        <p:nvPicPr>
          <p:cNvPr id="5" name="Рисунок 4"/>
          <p:cNvPicPr>
            <a:picLocks noChangeAspect="1"/>
          </p:cNvPicPr>
          <p:nvPr/>
        </p:nvPicPr>
        <p:blipFill>
          <a:blip r:embed="rId4"/>
          <a:stretch>
            <a:fillRect/>
          </a:stretch>
        </p:blipFill>
        <p:spPr>
          <a:xfrm>
            <a:off x="1036065" y="1209473"/>
            <a:ext cx="3985260" cy="3985260"/>
          </a:xfrm>
          <a:prstGeom prst="rect">
            <a:avLst/>
          </a:prstGeom>
        </p:spPr>
      </p:pic>
    </p:spTree>
    <p:extLst>
      <p:ext uri="{BB962C8B-B14F-4D97-AF65-F5344CB8AC3E}">
        <p14:creationId xmlns:p14="http://schemas.microsoft.com/office/powerpoint/2010/main" val="22603895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660073" y="751742"/>
            <a:ext cx="9425624" cy="5139869"/>
          </a:xfrm>
          <a:prstGeom prst="rect">
            <a:avLst/>
          </a:prstGeom>
          <a:noFill/>
        </p:spPr>
        <p:txBody>
          <a:bodyPr wrap="square" rtlCol="0">
            <a:spAutoFit/>
          </a:bodyPr>
          <a:lstStyle/>
          <a:p>
            <a:r>
              <a:rPr lang="ru-RU" sz="2400" dirty="0" smtClean="0"/>
              <a:t> </a:t>
            </a:r>
            <a:r>
              <a:rPr lang="ru-RU" sz="3200" b="1" dirty="0">
                <a:solidFill>
                  <a:schemeClr val="accent6">
                    <a:lumMod val="50000"/>
                  </a:schemeClr>
                </a:solidFill>
              </a:rPr>
              <a:t>К национальным интересам в экологической сфере относятся:</a:t>
            </a:r>
            <a:endParaRPr lang="en-US" sz="3200" b="1" dirty="0">
              <a:solidFill>
                <a:schemeClr val="accent6">
                  <a:lumMod val="50000"/>
                </a:schemeClr>
              </a:solidFill>
            </a:endParaRPr>
          </a:p>
          <a:p>
            <a:pPr marL="342900" indent="-342900">
              <a:buFont typeface="Wingdings" panose="05000000000000000000" pitchFamily="2" charset="2"/>
              <a:buChar char="§"/>
            </a:pPr>
            <a:r>
              <a:rPr lang="ru-RU" sz="2400" dirty="0"/>
              <a:t>сохранение благоприятной окружающей среды для жизнедеятельности населения;</a:t>
            </a:r>
            <a:endParaRPr lang="en-US" sz="2400" dirty="0"/>
          </a:p>
          <a:p>
            <a:pPr marL="342900" indent="-342900">
              <a:buFont typeface="Wingdings" panose="05000000000000000000" pitchFamily="2" charset="2"/>
              <a:buChar char="§"/>
            </a:pPr>
            <a:r>
              <a:rPr lang="ru-RU" sz="2400" dirty="0"/>
              <a:t>преодоление негативных последствий радиоактивного загрязнения территории страны и иных чрезвычайных ситуаций, реабилитация экологически нарушенных территорий;</a:t>
            </a:r>
            <a:endParaRPr lang="en-US" sz="2400" dirty="0"/>
          </a:p>
          <a:p>
            <a:pPr marL="342900" indent="-342900">
              <a:buFont typeface="Wingdings" panose="05000000000000000000" pitchFamily="2" charset="2"/>
              <a:buChar char="§"/>
            </a:pPr>
            <a:r>
              <a:rPr lang="ru-RU" sz="2400" dirty="0"/>
              <a:t>экологически ориентированное социально-экономическое развитие государства;</a:t>
            </a:r>
            <a:endParaRPr lang="en-US" sz="2400" dirty="0"/>
          </a:p>
          <a:p>
            <a:pPr marL="342900" indent="-342900">
              <a:buFont typeface="Wingdings" panose="05000000000000000000" pitchFamily="2" charset="2"/>
              <a:buChar char="§"/>
            </a:pPr>
            <a:r>
              <a:rPr lang="ru-RU" sz="2400" dirty="0"/>
              <a:t>рациональное (устойчивое) использование природно-ресурсного потенциала, а также сохранение биологического и ландшафтного разнообразия, экологического равновесия природных систем;</a:t>
            </a:r>
            <a:endParaRPr lang="en-US" sz="2400" dirty="0"/>
          </a:p>
          <a:p>
            <a:pPr marL="342900" indent="-342900">
              <a:buFont typeface="Wingdings" panose="05000000000000000000" pitchFamily="2" charset="2"/>
              <a:buChar char="§"/>
            </a:pPr>
            <a:r>
              <a:rPr lang="ru-RU" sz="2400" dirty="0"/>
              <a:t>адаптация к изменению климата.</a:t>
            </a:r>
            <a:endParaRPr lang="en-US" sz="2400" dirty="0"/>
          </a:p>
        </p:txBody>
      </p:sp>
      <p:pic>
        <p:nvPicPr>
          <p:cNvPr id="5" name="Рисунок 4"/>
          <p:cNvPicPr>
            <a:picLocks noChangeAspect="1"/>
          </p:cNvPicPr>
          <p:nvPr/>
        </p:nvPicPr>
        <p:blipFill rotWithShape="1">
          <a:blip r:embed="rId4"/>
          <a:srcRect l="52444" t="25142" r="10313" b="11457"/>
          <a:stretch/>
        </p:blipFill>
        <p:spPr>
          <a:xfrm>
            <a:off x="78680" y="949570"/>
            <a:ext cx="2722710" cy="2598100"/>
          </a:xfrm>
          <a:prstGeom prst="ellipse">
            <a:avLst/>
          </a:prstGeom>
          <a:ln>
            <a:noFill/>
          </a:ln>
          <a:effectLst>
            <a:softEdge rad="112500"/>
          </a:effectLst>
        </p:spPr>
      </p:pic>
    </p:spTree>
    <p:extLst>
      <p:ext uri="{BB962C8B-B14F-4D97-AF65-F5344CB8AC3E}">
        <p14:creationId xmlns:p14="http://schemas.microsoft.com/office/powerpoint/2010/main" val="3497716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14400" y="1219897"/>
            <a:ext cx="11277601" cy="4278094"/>
          </a:xfrm>
          <a:prstGeom prst="rect">
            <a:avLst/>
          </a:prstGeom>
          <a:noFill/>
        </p:spPr>
        <p:txBody>
          <a:bodyPr wrap="square" rtlCol="0">
            <a:spAutoFit/>
          </a:bodyPr>
          <a:lstStyle/>
          <a:p>
            <a:r>
              <a:rPr lang="ru-RU" sz="2400" b="1" dirty="0" smtClean="0">
                <a:solidFill>
                  <a:schemeClr val="accent6">
                    <a:lumMod val="50000"/>
                  </a:schemeClr>
                </a:solidFill>
              </a:rPr>
              <a:t>В </a:t>
            </a:r>
            <a:r>
              <a:rPr lang="ru-RU" sz="2400" b="1" dirty="0">
                <a:solidFill>
                  <a:schemeClr val="accent6">
                    <a:lumMod val="50000"/>
                  </a:schemeClr>
                </a:solidFill>
              </a:rPr>
              <a:t>соответствии с проектом новой Концепции национальной безопасности Республики Беларусь национальными интересами в области биологической безопасности являются:</a:t>
            </a:r>
            <a:endParaRPr lang="en-US" sz="2400" b="1" dirty="0">
              <a:solidFill>
                <a:schemeClr val="accent6">
                  <a:lumMod val="50000"/>
                </a:schemeClr>
              </a:solidFill>
            </a:endParaRPr>
          </a:p>
          <a:p>
            <a:pPr marL="285750" indent="-285750">
              <a:buFont typeface="Wingdings" panose="05000000000000000000" pitchFamily="2" charset="2"/>
              <a:buChar char="§"/>
            </a:pPr>
            <a:r>
              <a:rPr lang="ru-RU" sz="2000" dirty="0"/>
              <a:t>обеспечение санитарно-эпидемиологического благополучия населения, предотвращение недопустимых потерь сельскохозяйственных животных и растений от заразных болезней и вредителей;</a:t>
            </a:r>
            <a:endParaRPr lang="en-US" sz="2000" dirty="0"/>
          </a:p>
          <a:p>
            <a:pPr marL="285750" indent="-285750">
              <a:buFont typeface="Wingdings" panose="05000000000000000000" pitchFamily="2" charset="2"/>
              <a:buChar char="§"/>
            </a:pPr>
            <a:r>
              <a:rPr lang="ru-RU" sz="2000" dirty="0"/>
              <a:t>развитие контролируемых биотехнологий, обеспечения соответствия продовольствия и растительной продукции национальным и международным санитарно-эпидемиологическим, ветеринарно-санитарным и фитосанитарным требованиям;</a:t>
            </a:r>
            <a:endParaRPr lang="en-US" sz="2000" dirty="0"/>
          </a:p>
          <a:p>
            <a:pPr marL="285750" indent="-285750">
              <a:buFont typeface="Wingdings" panose="05000000000000000000" pitchFamily="2" charset="2"/>
              <a:buChar char="§"/>
            </a:pPr>
            <a:r>
              <a:rPr lang="ru-RU" sz="2000" dirty="0"/>
              <a:t>регулирование распространения и численности агрессивных чужеродных видов животных и растений;</a:t>
            </a:r>
            <a:endParaRPr lang="en-US" sz="2000" dirty="0"/>
          </a:p>
          <a:p>
            <a:pPr marL="285750" indent="-285750">
              <a:buFont typeface="Wingdings" panose="05000000000000000000" pitchFamily="2" charset="2"/>
              <a:buChar char="§"/>
            </a:pPr>
            <a:r>
              <a:rPr lang="ru-RU" sz="2000" dirty="0"/>
              <a:t>укрепление международных и региональных механизмов обеспечения биологической безопасности.</a:t>
            </a:r>
            <a:endParaRPr lang="en-US" sz="2000" dirty="0"/>
          </a:p>
        </p:txBody>
      </p:sp>
    </p:spTree>
    <p:extLst>
      <p:ext uri="{BB962C8B-B14F-4D97-AF65-F5344CB8AC3E}">
        <p14:creationId xmlns:p14="http://schemas.microsoft.com/office/powerpoint/2010/main" val="31530692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912821" y="1512755"/>
            <a:ext cx="6574359" cy="3785652"/>
          </a:xfrm>
          <a:prstGeom prst="rect">
            <a:avLst/>
          </a:prstGeom>
          <a:noFill/>
        </p:spPr>
        <p:txBody>
          <a:bodyPr wrap="square" rtlCol="0">
            <a:spAutoFit/>
          </a:bodyPr>
          <a:lstStyle/>
          <a:p>
            <a:pPr algn="just"/>
            <a:r>
              <a:rPr lang="ru-RU" sz="2400" dirty="0" smtClean="0"/>
              <a:t> 	</a:t>
            </a:r>
            <a:r>
              <a:rPr lang="ru-RU" dirty="0" smtClean="0"/>
              <a:t>В </a:t>
            </a:r>
            <a:r>
              <a:rPr lang="ru-RU" dirty="0"/>
              <a:t>соответствии со статьей </a:t>
            </a:r>
            <a:r>
              <a:rPr lang="ru-RU" dirty="0" smtClean="0"/>
              <a:t>333 </a:t>
            </a:r>
            <a:r>
              <a:rPr lang="ru-RU" dirty="0"/>
              <a:t>Уголовного кодекса Республики Беларусь </a:t>
            </a:r>
            <a:r>
              <a:rPr lang="ru-RU" b="1" dirty="0"/>
              <a:t>за незаконное перемещение через таможенную границу Евразийского экономического союза или Государственную границу Республики Беларусь</a:t>
            </a:r>
            <a:r>
              <a:rPr lang="ru-RU" dirty="0"/>
              <a:t> сильнодействующих, ядовитых, отравляющих веществ, радиоактивных материалов, огнестрельного оружия, его составных частей или компонентов, боеприпасов, взрывчатых веществ, взрывных устройств, оружия массового поражения или средств доставки, материалов или оборудования, которые могут быть использованы при создании оружия массового поражения, а также иных видов вооружения и военной техники</a:t>
            </a:r>
            <a:r>
              <a:rPr lang="ru-RU" b="1" dirty="0"/>
              <a:t> предусмотрена уголовная ответственность в виде лишения свободы на срок от 3 до 12 лет со штрафом или без штрафа</a:t>
            </a:r>
            <a:r>
              <a:rPr lang="ru-RU" dirty="0"/>
              <a:t>. </a:t>
            </a:r>
            <a:endParaRPr lang="en-US" dirty="0"/>
          </a:p>
        </p:txBody>
      </p:sp>
      <p:pic>
        <p:nvPicPr>
          <p:cNvPr id="5" name="Рисунок 4"/>
          <p:cNvPicPr>
            <a:picLocks noChangeAspect="1"/>
          </p:cNvPicPr>
          <p:nvPr/>
        </p:nvPicPr>
        <p:blipFill>
          <a:blip r:embed="rId4"/>
          <a:stretch>
            <a:fillRect/>
          </a:stretch>
        </p:blipFill>
        <p:spPr>
          <a:xfrm>
            <a:off x="490451" y="2078654"/>
            <a:ext cx="4077940" cy="2144741"/>
          </a:xfrm>
          <a:prstGeom prst="rect">
            <a:avLst/>
          </a:prstGeom>
        </p:spPr>
      </p:pic>
    </p:spTree>
    <p:extLst>
      <p:ext uri="{BB962C8B-B14F-4D97-AF65-F5344CB8AC3E}">
        <p14:creationId xmlns:p14="http://schemas.microsoft.com/office/powerpoint/2010/main" val="35880396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08742" y="1142886"/>
            <a:ext cx="11674849" cy="954107"/>
          </a:xfrm>
          <a:prstGeom prst="rect">
            <a:avLst/>
          </a:prstGeom>
          <a:noFill/>
        </p:spPr>
        <p:txBody>
          <a:bodyPr wrap="square" rtlCol="0">
            <a:spAutoFit/>
          </a:bodyPr>
          <a:lstStyle/>
          <a:p>
            <a:pPr algn="ctr"/>
            <a:r>
              <a:rPr lang="ru-RU" sz="2800" dirty="0" smtClean="0">
                <a:solidFill>
                  <a:schemeClr val="accent6">
                    <a:lumMod val="50000"/>
                  </a:schemeClr>
                </a:solidFill>
              </a:rPr>
              <a:t> </a:t>
            </a:r>
            <a:r>
              <a:rPr lang="ru-RU" sz="2800" b="1" dirty="0">
                <a:solidFill>
                  <a:schemeClr val="accent6">
                    <a:lumMod val="50000"/>
                  </a:schemeClr>
                </a:solidFill>
              </a:rPr>
              <a:t>Достигнутые Республикой Беларусь результаты в сфере обеспечения экологической и биологической безопасности</a:t>
            </a:r>
            <a:endParaRPr lang="en-US" sz="36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3594811" y="2264967"/>
            <a:ext cx="4119573" cy="3345093"/>
          </a:xfrm>
          <a:prstGeom prst="rect">
            <a:avLst/>
          </a:prstGeom>
        </p:spPr>
      </p:pic>
    </p:spTree>
    <p:extLst>
      <p:ext uri="{BB962C8B-B14F-4D97-AF65-F5344CB8AC3E}">
        <p14:creationId xmlns:p14="http://schemas.microsoft.com/office/powerpoint/2010/main" val="3130096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58575" y="4932558"/>
            <a:ext cx="11674849" cy="830997"/>
          </a:xfrm>
          <a:prstGeom prst="rect">
            <a:avLst/>
          </a:prstGeom>
          <a:noFill/>
        </p:spPr>
        <p:txBody>
          <a:bodyPr wrap="square" rtlCol="0">
            <a:spAutoFit/>
          </a:bodyPr>
          <a:lstStyle/>
          <a:p>
            <a:pPr algn="ctr"/>
            <a:r>
              <a:rPr lang="ru-RU" sz="2400" dirty="0" smtClean="0"/>
              <a:t> </a:t>
            </a:r>
            <a:r>
              <a:rPr lang="ru-RU" sz="2400" dirty="0"/>
              <a:t>Согласно Парижскому соглашению Беларусь взяла на себя обязательства к 2030 году уменьшить </a:t>
            </a:r>
            <a:r>
              <a:rPr lang="ru-RU" sz="2400" b="1" dirty="0">
                <a:solidFill>
                  <a:schemeClr val="accent6">
                    <a:lumMod val="50000"/>
                  </a:schemeClr>
                </a:solidFill>
              </a:rPr>
              <a:t>выбросы парниковых</a:t>
            </a:r>
            <a:r>
              <a:rPr lang="ru-RU" sz="2400" dirty="0">
                <a:solidFill>
                  <a:schemeClr val="accent6">
                    <a:lumMod val="50000"/>
                  </a:schemeClr>
                </a:solidFill>
              </a:rPr>
              <a:t> </a:t>
            </a:r>
            <a:r>
              <a:rPr lang="ru-RU" sz="2400" dirty="0"/>
              <a:t>газов на 28% по сравнению с 1990 годом.</a:t>
            </a:r>
            <a:endParaRPr lang="en-US" sz="3200" dirty="0"/>
          </a:p>
        </p:txBody>
      </p:sp>
      <p:pic>
        <p:nvPicPr>
          <p:cNvPr id="8" name="Рисунок 7"/>
          <p:cNvPicPr>
            <a:picLocks noChangeAspect="1"/>
          </p:cNvPicPr>
          <p:nvPr/>
        </p:nvPicPr>
        <p:blipFill>
          <a:blip r:embed="rId4"/>
          <a:stretch>
            <a:fillRect/>
          </a:stretch>
        </p:blipFill>
        <p:spPr>
          <a:xfrm>
            <a:off x="3389442" y="1004726"/>
            <a:ext cx="4522282" cy="3763067"/>
          </a:xfrm>
          <a:prstGeom prst="rect">
            <a:avLst/>
          </a:prstGeom>
        </p:spPr>
      </p:pic>
    </p:spTree>
    <p:extLst>
      <p:ext uri="{BB962C8B-B14F-4D97-AF65-F5344CB8AC3E}">
        <p14:creationId xmlns:p14="http://schemas.microsoft.com/office/powerpoint/2010/main" val="22920421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833736"/>
            <a:ext cx="11674849" cy="830997"/>
          </a:xfrm>
          <a:prstGeom prst="rect">
            <a:avLst/>
          </a:prstGeom>
          <a:noFill/>
        </p:spPr>
        <p:txBody>
          <a:bodyPr wrap="square" rtlCol="0">
            <a:spAutoFit/>
          </a:bodyPr>
          <a:lstStyle/>
          <a:p>
            <a:pPr algn="ctr"/>
            <a:r>
              <a:rPr lang="ru-RU" sz="2400" dirty="0" smtClean="0"/>
              <a:t> </a:t>
            </a:r>
            <a:r>
              <a:rPr lang="ru-RU" sz="2400" dirty="0"/>
              <a:t>В земельном фонде Беларуси преобладают два вида земель: сельскохозяйственные и лесные, которые занимают, соответственно, </a:t>
            </a:r>
            <a:r>
              <a:rPr lang="ru-RU" sz="2400" b="1" dirty="0">
                <a:solidFill>
                  <a:schemeClr val="accent6">
                    <a:lumMod val="50000"/>
                  </a:schemeClr>
                </a:solidFill>
              </a:rPr>
              <a:t>40,4%</a:t>
            </a:r>
            <a:r>
              <a:rPr lang="ru-RU" sz="2400" dirty="0"/>
              <a:t> и </a:t>
            </a:r>
            <a:r>
              <a:rPr lang="ru-RU" sz="2400" b="1" dirty="0">
                <a:solidFill>
                  <a:schemeClr val="accent6">
                    <a:lumMod val="50000"/>
                  </a:schemeClr>
                </a:solidFill>
              </a:rPr>
              <a:t>42,7%</a:t>
            </a:r>
            <a:r>
              <a:rPr lang="ru-RU" sz="2400" dirty="0">
                <a:solidFill>
                  <a:schemeClr val="accent6">
                    <a:lumMod val="50000"/>
                  </a:schemeClr>
                </a:solidFill>
              </a:rPr>
              <a:t> </a:t>
            </a:r>
            <a:r>
              <a:rPr lang="ru-RU" sz="2400" dirty="0"/>
              <a:t>территории страны.</a:t>
            </a:r>
            <a:endParaRPr lang="en-US" sz="2400" dirty="0"/>
          </a:p>
        </p:txBody>
      </p:sp>
      <p:grpSp>
        <p:nvGrpSpPr>
          <p:cNvPr id="5" name="Группа 4"/>
          <p:cNvGrpSpPr/>
          <p:nvPr/>
        </p:nvGrpSpPr>
        <p:grpSpPr>
          <a:xfrm>
            <a:off x="705438" y="1351429"/>
            <a:ext cx="10635893" cy="3061230"/>
            <a:chOff x="888318" y="1329482"/>
            <a:chExt cx="10635893" cy="3061230"/>
          </a:xfrm>
        </p:grpSpPr>
        <p:pic>
          <p:nvPicPr>
            <p:cNvPr id="21506" name="Picture 2" descr="https://catherineasquithgallery.com/uploads/posts/2021-02/1613518156_50-p-fon-dlya-prezentatsii-na-temu-selskoe-khoz-6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318" y="1329482"/>
              <a:ext cx="5442184" cy="3061229"/>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s://klike.net/uploads/posts/2023-03/1679634129_3-6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0501" y="1330751"/>
              <a:ext cx="5193710" cy="305996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425292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526488"/>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674423"/>
            <a:ext cx="11674849" cy="1384995"/>
          </a:xfrm>
          <a:prstGeom prst="rect">
            <a:avLst/>
          </a:prstGeom>
          <a:noFill/>
        </p:spPr>
        <p:txBody>
          <a:bodyPr wrap="square" rtlCol="0">
            <a:spAutoFit/>
          </a:bodyPr>
          <a:lstStyle/>
          <a:p>
            <a:pPr algn="ctr"/>
            <a:r>
              <a:rPr lang="ru-RU" sz="2400" dirty="0" smtClean="0"/>
              <a:t> </a:t>
            </a:r>
            <a:r>
              <a:rPr lang="ru-RU" sz="2800" dirty="0" smtClean="0"/>
              <a:t>Наращивая масштабы программ военной направленности, Вашингтон стремится получить новые виды биологических поражающих агентов с заранее заданными свойствами.</a:t>
            </a:r>
            <a:endParaRPr lang="en-US" sz="3600" dirty="0"/>
          </a:p>
        </p:txBody>
      </p:sp>
      <p:grpSp>
        <p:nvGrpSpPr>
          <p:cNvPr id="5" name="Группа 4"/>
          <p:cNvGrpSpPr/>
          <p:nvPr/>
        </p:nvGrpSpPr>
        <p:grpSpPr>
          <a:xfrm>
            <a:off x="228600" y="858778"/>
            <a:ext cx="11590867" cy="3815645"/>
            <a:chOff x="228600" y="1018090"/>
            <a:chExt cx="11590867" cy="3815645"/>
          </a:xfrm>
        </p:grpSpPr>
        <p:pic>
          <p:nvPicPr>
            <p:cNvPr id="19458" name="Picture 2" descr="https://www.undp.org/sites/g/files/zskgke326/files/styles/banner_image_desktop/public/migration/by/_small.jpg?h=e8527da6&amp;itok=zgiA3xgH"/>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503"/>
            <a:stretch/>
          </p:blipFill>
          <p:spPr bwMode="auto">
            <a:xfrm>
              <a:off x="228600" y="1018090"/>
              <a:ext cx="5867400" cy="381564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s://bahna.land/files/optimized/5cafa6de2a5d4238eedc5060@2x.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1018090"/>
              <a:ext cx="5723467" cy="381564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899117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023711" y="2060448"/>
            <a:ext cx="6324977" cy="2431435"/>
          </a:xfrm>
          <a:prstGeom prst="rect">
            <a:avLst/>
          </a:prstGeom>
          <a:noFill/>
        </p:spPr>
        <p:txBody>
          <a:bodyPr wrap="square" rtlCol="0">
            <a:spAutoFit/>
          </a:bodyPr>
          <a:lstStyle/>
          <a:p>
            <a:pPr algn="ctr"/>
            <a:r>
              <a:rPr lang="ru-RU" sz="3200" dirty="0" smtClean="0"/>
              <a:t> </a:t>
            </a:r>
            <a:r>
              <a:rPr lang="ru-RU" sz="2400" b="1" dirty="0">
                <a:solidFill>
                  <a:schemeClr val="accent6">
                    <a:lumMod val="50000"/>
                  </a:schemeClr>
                </a:solidFill>
              </a:rPr>
              <a:t>Беларусь имеет богатый водный потенциал</a:t>
            </a:r>
            <a:r>
              <a:rPr lang="ru-RU" sz="2400" dirty="0"/>
              <a:t>: 20 тыс. водотоков общей протяженностью 90,6 тыс. км, более 10 тыс. озер, в которых сосредоточено около 9 км</a:t>
            </a:r>
            <a:r>
              <a:rPr lang="ru-RU" sz="2400" baseline="30000" dirty="0"/>
              <a:t>3</a:t>
            </a:r>
            <a:r>
              <a:rPr lang="ru-RU" sz="2400" dirty="0"/>
              <a:t> воды, 85 водохранилищ площадью от 100 га, 1,5 тыс. </a:t>
            </a:r>
            <a:r>
              <a:rPr lang="ru-RU" sz="2400" dirty="0" smtClean="0"/>
              <a:t>прудов.</a:t>
            </a:r>
            <a:endParaRPr lang="en-US" sz="3200" dirty="0"/>
          </a:p>
        </p:txBody>
      </p:sp>
      <p:pic>
        <p:nvPicPr>
          <p:cNvPr id="5" name="Рисунок 4"/>
          <p:cNvPicPr>
            <a:picLocks noChangeAspect="1"/>
          </p:cNvPicPr>
          <p:nvPr/>
        </p:nvPicPr>
        <p:blipFill>
          <a:blip r:embed="rId4"/>
          <a:stretch>
            <a:fillRect/>
          </a:stretch>
        </p:blipFill>
        <p:spPr>
          <a:xfrm>
            <a:off x="595490" y="403735"/>
            <a:ext cx="3584909" cy="6003692"/>
          </a:xfrm>
          <a:prstGeom prst="rect">
            <a:avLst/>
          </a:prstGeom>
        </p:spPr>
      </p:pic>
    </p:spTree>
    <p:extLst>
      <p:ext uri="{BB962C8B-B14F-4D97-AF65-F5344CB8AC3E}">
        <p14:creationId xmlns:p14="http://schemas.microsoft.com/office/powerpoint/2010/main" val="24876243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175798" y="1820531"/>
            <a:ext cx="4810778" cy="3170099"/>
          </a:xfrm>
          <a:prstGeom prst="rect">
            <a:avLst/>
          </a:prstGeom>
          <a:noFill/>
        </p:spPr>
        <p:txBody>
          <a:bodyPr wrap="square" rtlCol="0">
            <a:spAutoFit/>
          </a:bodyPr>
          <a:lstStyle/>
          <a:p>
            <a:pPr algn="ctr"/>
            <a:r>
              <a:rPr lang="ru-RU" sz="3200" dirty="0" smtClean="0">
                <a:solidFill>
                  <a:schemeClr val="accent6">
                    <a:lumMod val="50000"/>
                  </a:schemeClr>
                </a:solidFill>
              </a:rPr>
              <a:t> </a:t>
            </a:r>
            <a:r>
              <a:rPr lang="ru-RU" sz="2400" b="1" dirty="0">
                <a:solidFill>
                  <a:schemeClr val="accent6">
                    <a:lumMod val="50000"/>
                  </a:schemeClr>
                </a:solidFill>
              </a:rPr>
              <a:t>В нашей стране</a:t>
            </a:r>
            <a:r>
              <a:rPr lang="ru-RU" sz="2400" dirty="0">
                <a:solidFill>
                  <a:schemeClr val="accent6">
                    <a:lumMod val="50000"/>
                  </a:schemeClr>
                </a:solidFill>
              </a:rPr>
              <a:t> </a:t>
            </a:r>
            <a:r>
              <a:rPr lang="ru-RU" sz="2400" dirty="0"/>
              <a:t>умеренная степень хозяйственного освоения территории, </a:t>
            </a:r>
            <a:r>
              <a:rPr lang="ru-RU" sz="2400" b="1" dirty="0">
                <a:solidFill>
                  <a:schemeClr val="accent6">
                    <a:lumMod val="50000"/>
                  </a:schemeClr>
                </a:solidFill>
              </a:rPr>
              <a:t>сравнительно высокая сохранность естественных экосистем, в первую очередь лесных</a:t>
            </a:r>
            <a:r>
              <a:rPr lang="ru-RU" sz="2400" dirty="0">
                <a:solidFill>
                  <a:schemeClr val="accent6">
                    <a:lumMod val="50000"/>
                  </a:schemeClr>
                </a:solidFill>
              </a:rPr>
              <a:t>. </a:t>
            </a:r>
            <a:r>
              <a:rPr lang="ru-RU" sz="2400" dirty="0"/>
              <a:t>Площадь лесов за последние 5 лет выросла почти на 150 тыс. га.</a:t>
            </a:r>
            <a:endParaRPr lang="en-US" sz="2400" dirty="0"/>
          </a:p>
        </p:txBody>
      </p:sp>
      <p:pic>
        <p:nvPicPr>
          <p:cNvPr id="28674" name="Picture 2" descr="https://agrotimes.by/wp-content/uploads/2021/02/lesnoe-hozyaystvo-20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545" y="949570"/>
            <a:ext cx="6665829" cy="4443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826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35935" y="4731832"/>
            <a:ext cx="11649762" cy="1384995"/>
          </a:xfrm>
          <a:prstGeom prst="rect">
            <a:avLst/>
          </a:prstGeom>
          <a:noFill/>
        </p:spPr>
        <p:txBody>
          <a:bodyPr wrap="square" rtlCol="0">
            <a:spAutoFit/>
          </a:bodyPr>
          <a:lstStyle/>
          <a:p>
            <a:pPr algn="ctr"/>
            <a:r>
              <a:rPr lang="ru-RU" sz="2800" dirty="0"/>
              <a:t>Всемирная метеорологическая организация </a:t>
            </a:r>
            <a:r>
              <a:rPr lang="ru-RU" sz="2800" dirty="0" smtClean="0"/>
              <a:t>указывает </a:t>
            </a:r>
            <a:r>
              <a:rPr lang="ru-RU" sz="2800" dirty="0"/>
              <a:t>на то, </a:t>
            </a:r>
            <a:r>
              <a:rPr lang="ru-RU" sz="2800" dirty="0" smtClean="0"/>
              <a:t>что </a:t>
            </a:r>
          </a:p>
          <a:p>
            <a:pPr algn="ctr"/>
            <a:r>
              <a:rPr lang="ru-RU" sz="2800" b="1" dirty="0" smtClean="0">
                <a:solidFill>
                  <a:schemeClr val="accent6">
                    <a:lumMod val="50000"/>
                  </a:schemeClr>
                </a:solidFill>
              </a:rPr>
              <a:t>в </a:t>
            </a:r>
            <a:r>
              <a:rPr lang="ru-RU" sz="2800" b="1" dirty="0">
                <a:solidFill>
                  <a:schemeClr val="accent6">
                    <a:lumMod val="50000"/>
                  </a:schemeClr>
                </a:solidFill>
              </a:rPr>
              <a:t>ближайшие несколько лет человечество столкнется с еще большим потеплением </a:t>
            </a:r>
            <a:r>
              <a:rPr lang="ru-RU" sz="2800" b="1" dirty="0" smtClean="0">
                <a:solidFill>
                  <a:schemeClr val="accent6">
                    <a:lumMod val="50000"/>
                  </a:schemeClr>
                </a:solidFill>
              </a:rPr>
              <a:t>атмосферы.</a:t>
            </a:r>
            <a:endParaRPr lang="en-US" sz="2800" dirty="0">
              <a:solidFill>
                <a:schemeClr val="accent6">
                  <a:lumMod val="50000"/>
                </a:schemeClr>
              </a:solidFill>
            </a:endParaRPr>
          </a:p>
        </p:txBody>
      </p:sp>
      <p:pic>
        <p:nvPicPr>
          <p:cNvPr id="1026" name="Picture 2" descr="https://upload.wikimedia.org/wikipedia/commons/thumb/0/09/Flag_of_the_World_Meteorological_Organization.svg/1200px-Flag_of_the_World_Meteorological_Organization.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093" y="1010624"/>
            <a:ext cx="5581812" cy="3721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267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499322"/>
            <a:ext cx="11674849" cy="1077218"/>
          </a:xfrm>
          <a:prstGeom prst="rect">
            <a:avLst/>
          </a:prstGeom>
          <a:noFill/>
        </p:spPr>
        <p:txBody>
          <a:bodyPr wrap="square" rtlCol="0">
            <a:spAutoFit/>
          </a:bodyPr>
          <a:lstStyle/>
          <a:p>
            <a:pPr algn="ctr"/>
            <a:r>
              <a:rPr lang="ru-RU" sz="2400" dirty="0" smtClean="0"/>
              <a:t> </a:t>
            </a:r>
            <a:r>
              <a:rPr lang="ru-RU" sz="2000" dirty="0"/>
              <a:t>В Республике Беларусь </a:t>
            </a:r>
            <a:r>
              <a:rPr lang="ru-RU" sz="2000" b="1" dirty="0">
                <a:solidFill>
                  <a:schemeClr val="accent6">
                    <a:lumMod val="50000"/>
                  </a:schemeClr>
                </a:solidFill>
              </a:rPr>
              <a:t>ежегодно обеспечивается прирост запасов</a:t>
            </a:r>
            <a:r>
              <a:rPr lang="ru-RU" sz="2000" dirty="0">
                <a:solidFill>
                  <a:schemeClr val="accent6">
                    <a:lumMod val="50000"/>
                  </a:schemeClr>
                </a:solidFill>
              </a:rPr>
              <a:t> </a:t>
            </a:r>
            <a:r>
              <a:rPr lang="ru-RU" sz="2000" dirty="0"/>
              <a:t>нефти. В 2016–2022 годах в нашей стране было открыто 10 месторождений нефти. Ежегодный объем добычи нефти стабилизировался на уровне 1,7–1,74 млн т. </a:t>
            </a:r>
            <a:r>
              <a:rPr lang="ru-RU" sz="2000" dirty="0"/>
              <a:t> </a:t>
            </a:r>
            <a:r>
              <a:rPr lang="ru-RU" sz="2000" dirty="0" smtClean="0"/>
              <a:t>При </a:t>
            </a:r>
            <a:r>
              <a:rPr lang="ru-RU" sz="2000" dirty="0"/>
              <a:t>этом ежегодный прирост запасов превысил уровень добычи нефти.</a:t>
            </a:r>
            <a:endParaRPr lang="en-US" sz="2000" dirty="0"/>
          </a:p>
        </p:txBody>
      </p:sp>
      <p:grpSp>
        <p:nvGrpSpPr>
          <p:cNvPr id="9" name="Группа 8"/>
          <p:cNvGrpSpPr/>
          <p:nvPr/>
        </p:nvGrpSpPr>
        <p:grpSpPr>
          <a:xfrm>
            <a:off x="679695" y="1133307"/>
            <a:ext cx="11137153" cy="3121034"/>
            <a:chOff x="146704" y="1291625"/>
            <a:chExt cx="11137153" cy="3121034"/>
          </a:xfrm>
        </p:grpSpPr>
        <p:pic>
          <p:nvPicPr>
            <p:cNvPr id="5" name="Рисунок 4"/>
            <p:cNvPicPr>
              <a:picLocks noChangeAspect="1"/>
            </p:cNvPicPr>
            <p:nvPr/>
          </p:nvPicPr>
          <p:blipFill>
            <a:blip r:embed="rId4"/>
            <a:stretch>
              <a:fillRect/>
            </a:stretch>
          </p:blipFill>
          <p:spPr>
            <a:xfrm>
              <a:off x="146704" y="1291625"/>
              <a:ext cx="5870409" cy="3121034"/>
            </a:xfrm>
            <a:prstGeom prst="rect">
              <a:avLst/>
            </a:prstGeom>
          </p:spPr>
        </p:pic>
        <p:pic>
          <p:nvPicPr>
            <p:cNvPr id="8" name="Рисунок 7"/>
            <p:cNvPicPr>
              <a:picLocks noChangeAspect="1"/>
            </p:cNvPicPr>
            <p:nvPr/>
          </p:nvPicPr>
          <p:blipFill>
            <a:blip r:embed="rId5"/>
            <a:stretch>
              <a:fillRect/>
            </a:stretch>
          </p:blipFill>
          <p:spPr>
            <a:xfrm>
              <a:off x="6017112" y="1291625"/>
              <a:ext cx="5266745" cy="3121034"/>
            </a:xfrm>
            <a:prstGeom prst="rect">
              <a:avLst/>
            </a:prstGeom>
          </p:spPr>
        </p:pic>
      </p:grpSp>
    </p:spTree>
    <p:extLst>
      <p:ext uri="{BB962C8B-B14F-4D97-AF65-F5344CB8AC3E}">
        <p14:creationId xmlns:p14="http://schemas.microsoft.com/office/powerpoint/2010/main" val="12335527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7151" y="4984057"/>
            <a:ext cx="11674849" cy="1015663"/>
          </a:xfrm>
          <a:prstGeom prst="rect">
            <a:avLst/>
          </a:prstGeom>
          <a:noFill/>
        </p:spPr>
        <p:txBody>
          <a:bodyPr wrap="square" rtlCol="0">
            <a:spAutoFit/>
          </a:bodyPr>
          <a:lstStyle/>
          <a:p>
            <a:pPr algn="ctr"/>
            <a:r>
              <a:rPr lang="ru-RU" sz="2400" dirty="0" smtClean="0"/>
              <a:t> </a:t>
            </a:r>
            <a:r>
              <a:rPr lang="ru-RU" dirty="0"/>
              <a:t>В связи с постоянным увеличением образования отходов производства в Беларуси определены основные подходы по </a:t>
            </a:r>
            <a:r>
              <a:rPr lang="ru-RU" b="1" dirty="0">
                <a:solidFill>
                  <a:schemeClr val="accent6">
                    <a:lumMod val="50000"/>
                  </a:schemeClr>
                </a:solidFill>
              </a:rPr>
              <a:t>повышению эффективности системы обращения с твердыми коммунальными отходами </a:t>
            </a:r>
            <a:r>
              <a:rPr lang="ru-RU" b="1" dirty="0" smtClean="0">
                <a:solidFill>
                  <a:schemeClr val="accent6">
                    <a:lumMod val="50000"/>
                  </a:schemeClr>
                </a:solidFill>
              </a:rPr>
              <a:t>и </a:t>
            </a:r>
            <a:r>
              <a:rPr lang="ru-RU" b="1" dirty="0">
                <a:solidFill>
                  <a:schemeClr val="accent6">
                    <a:lumMod val="50000"/>
                  </a:schemeClr>
                </a:solidFill>
              </a:rPr>
              <a:t>вторичными материальными </a:t>
            </a:r>
            <a:r>
              <a:rPr lang="ru-RU" b="1" dirty="0" smtClean="0">
                <a:solidFill>
                  <a:schemeClr val="accent6">
                    <a:lumMod val="50000"/>
                  </a:schemeClr>
                </a:solidFill>
              </a:rPr>
              <a:t>ресурсами</a:t>
            </a:r>
            <a:r>
              <a:rPr lang="ru-RU" dirty="0" smtClean="0">
                <a:solidFill>
                  <a:schemeClr val="accent6">
                    <a:lumMod val="50000"/>
                  </a:schemeClr>
                </a:solidFill>
              </a:rPr>
              <a:t>.</a:t>
            </a:r>
            <a:endParaRPr lang="en-US" sz="2400" dirty="0">
              <a:solidFill>
                <a:schemeClr val="accent6">
                  <a:lumMod val="50000"/>
                </a:schemeClr>
              </a:solidFill>
            </a:endParaRPr>
          </a:p>
        </p:txBody>
      </p:sp>
      <p:pic>
        <p:nvPicPr>
          <p:cNvPr id="5" name="Рисунок 4"/>
          <p:cNvPicPr>
            <a:picLocks noChangeAspect="1"/>
          </p:cNvPicPr>
          <p:nvPr/>
        </p:nvPicPr>
        <p:blipFill>
          <a:blip r:embed="rId4">
            <a:clrChange>
              <a:clrFrom>
                <a:srgbClr val="FFFFFF"/>
              </a:clrFrom>
              <a:clrTo>
                <a:srgbClr val="FFFFFF">
                  <a:alpha val="0"/>
                </a:srgbClr>
              </a:clrTo>
            </a:clrChange>
          </a:blip>
          <a:stretch>
            <a:fillRect/>
          </a:stretch>
        </p:blipFill>
        <p:spPr>
          <a:xfrm>
            <a:off x="3013847" y="751742"/>
            <a:ext cx="5910348" cy="4432761"/>
          </a:xfrm>
          <a:prstGeom prst="rect">
            <a:avLst/>
          </a:prstGeom>
        </p:spPr>
      </p:pic>
    </p:spTree>
    <p:extLst>
      <p:ext uri="{BB962C8B-B14F-4D97-AF65-F5344CB8AC3E}">
        <p14:creationId xmlns:p14="http://schemas.microsoft.com/office/powerpoint/2010/main" val="18711010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08742" y="920828"/>
            <a:ext cx="11674849" cy="2246769"/>
          </a:xfrm>
          <a:prstGeom prst="rect">
            <a:avLst/>
          </a:prstGeom>
          <a:noFill/>
        </p:spPr>
        <p:txBody>
          <a:bodyPr wrap="square" rtlCol="0">
            <a:spAutoFit/>
          </a:bodyPr>
          <a:lstStyle/>
          <a:p>
            <a:pPr algn="ctr"/>
            <a:r>
              <a:rPr lang="ru-RU" sz="2400" dirty="0" smtClean="0"/>
              <a:t> </a:t>
            </a:r>
            <a:r>
              <a:rPr lang="ru-RU" sz="2800" dirty="0"/>
              <a:t>Местными исполнительными и распорядительными органами в текущем году проведены </a:t>
            </a:r>
            <a:r>
              <a:rPr lang="ru-RU" sz="2800" b="1" dirty="0">
                <a:solidFill>
                  <a:schemeClr val="accent6">
                    <a:lumMod val="50000"/>
                  </a:schemeClr>
                </a:solidFill>
              </a:rPr>
              <a:t>мероприятия по оптимизации количества имеющихся полигонов и мини-полигонов</a:t>
            </a:r>
            <a:r>
              <a:rPr lang="ru-RU" sz="2800" dirty="0">
                <a:solidFill>
                  <a:schemeClr val="accent6">
                    <a:lumMod val="50000"/>
                  </a:schemeClr>
                </a:solidFill>
              </a:rPr>
              <a:t>: </a:t>
            </a:r>
            <a:r>
              <a:rPr lang="ru-RU" sz="2800" dirty="0"/>
              <a:t>закрыто 23 мини-полигона, </a:t>
            </a:r>
            <a:r>
              <a:rPr lang="ru-RU" sz="2800" dirty="0" err="1"/>
              <a:t>рекультивирован</a:t>
            </a:r>
            <a:r>
              <a:rPr lang="ru-RU" sz="2800" dirty="0"/>
              <a:t> 61 объект захоронения </a:t>
            </a:r>
            <a:r>
              <a:rPr lang="ru-RU" sz="2800" dirty="0" smtClean="0"/>
              <a:t>ТКО</a:t>
            </a:r>
          </a:p>
          <a:p>
            <a:pPr algn="ctr"/>
            <a:r>
              <a:rPr lang="ru-RU" sz="2800" dirty="0" smtClean="0"/>
              <a:t> </a:t>
            </a:r>
            <a:r>
              <a:rPr lang="ru-RU" sz="2800" i="1" dirty="0"/>
              <a:t>(2 полигона и 59 мини-полигонов)</a:t>
            </a:r>
            <a:r>
              <a:rPr lang="ru-RU" sz="2800" dirty="0"/>
              <a:t>.</a:t>
            </a:r>
            <a:endParaRPr lang="en-US" sz="2800" dirty="0"/>
          </a:p>
        </p:txBody>
      </p:sp>
      <p:grpSp>
        <p:nvGrpSpPr>
          <p:cNvPr id="8" name="Группа 7"/>
          <p:cNvGrpSpPr/>
          <p:nvPr/>
        </p:nvGrpSpPr>
        <p:grpSpPr>
          <a:xfrm>
            <a:off x="1817028" y="3395431"/>
            <a:ext cx="8613539" cy="2444093"/>
            <a:chOff x="2008221" y="3270740"/>
            <a:chExt cx="8613539" cy="2444093"/>
          </a:xfrm>
        </p:grpSpPr>
        <p:pic>
          <p:nvPicPr>
            <p:cNvPr id="5" name="Рисунок 4"/>
            <p:cNvPicPr>
              <a:picLocks noChangeAspect="1"/>
            </p:cNvPicPr>
            <p:nvPr/>
          </p:nvPicPr>
          <p:blipFill>
            <a:blip r:embed="rId4"/>
            <a:stretch>
              <a:fillRect/>
            </a:stretch>
          </p:blipFill>
          <p:spPr>
            <a:xfrm>
              <a:off x="6246532" y="3270740"/>
              <a:ext cx="4375228" cy="2444093"/>
            </a:xfrm>
            <a:prstGeom prst="rect">
              <a:avLst/>
            </a:prstGeom>
          </p:spPr>
        </p:pic>
        <p:pic>
          <p:nvPicPr>
            <p:cNvPr id="7" name="Рисунок 6"/>
            <p:cNvPicPr>
              <a:picLocks noChangeAspect="1"/>
            </p:cNvPicPr>
            <p:nvPr/>
          </p:nvPicPr>
          <p:blipFill>
            <a:blip r:embed="rId5"/>
            <a:stretch>
              <a:fillRect/>
            </a:stretch>
          </p:blipFill>
          <p:spPr>
            <a:xfrm>
              <a:off x="2008221" y="3270740"/>
              <a:ext cx="4238311" cy="2444093"/>
            </a:xfrm>
            <a:prstGeom prst="rect">
              <a:avLst/>
            </a:prstGeom>
          </p:spPr>
        </p:pic>
      </p:grpSp>
    </p:spTree>
    <p:extLst>
      <p:ext uri="{BB962C8B-B14F-4D97-AF65-F5344CB8AC3E}">
        <p14:creationId xmlns:p14="http://schemas.microsoft.com/office/powerpoint/2010/main" val="31298239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4611" y="949570"/>
            <a:ext cx="11674849" cy="646331"/>
          </a:xfrm>
          <a:prstGeom prst="rect">
            <a:avLst/>
          </a:prstGeom>
          <a:noFill/>
        </p:spPr>
        <p:txBody>
          <a:bodyPr wrap="square" rtlCol="0">
            <a:spAutoFit/>
          </a:bodyPr>
          <a:lstStyle/>
          <a:p>
            <a:pPr algn="ctr"/>
            <a:r>
              <a:rPr lang="ru-RU" sz="3600" dirty="0" smtClean="0"/>
              <a:t> </a:t>
            </a:r>
            <a:r>
              <a:rPr lang="ru-RU" sz="2800" b="1" dirty="0">
                <a:solidFill>
                  <a:schemeClr val="accent6">
                    <a:lumMod val="50000"/>
                  </a:schemeClr>
                </a:solidFill>
              </a:rPr>
              <a:t>Преодоление последствий катастрофы на Чернобыльской АЭС</a:t>
            </a:r>
            <a:endParaRPr lang="en-US" sz="3600" dirty="0">
              <a:solidFill>
                <a:schemeClr val="accent6">
                  <a:lumMod val="50000"/>
                </a:schemeClr>
              </a:solidFill>
            </a:endParaRPr>
          </a:p>
        </p:txBody>
      </p:sp>
      <p:pic>
        <p:nvPicPr>
          <p:cNvPr id="9" name="Рисунок 8"/>
          <p:cNvPicPr>
            <a:picLocks noChangeAspect="1"/>
          </p:cNvPicPr>
          <p:nvPr/>
        </p:nvPicPr>
        <p:blipFill>
          <a:blip r:embed="rId4"/>
          <a:stretch>
            <a:fillRect/>
          </a:stretch>
        </p:blipFill>
        <p:spPr>
          <a:xfrm>
            <a:off x="1449262" y="1713185"/>
            <a:ext cx="9293475" cy="4163008"/>
          </a:xfrm>
          <a:prstGeom prst="rect">
            <a:avLst/>
          </a:prstGeom>
        </p:spPr>
      </p:pic>
      <p:pic>
        <p:nvPicPr>
          <p:cNvPr id="12" name="Рисунок 11"/>
          <p:cNvPicPr>
            <a:picLocks noChangeAspect="1"/>
          </p:cNvPicPr>
          <p:nvPr/>
        </p:nvPicPr>
        <p:blipFill>
          <a:blip r:embed="rId5"/>
          <a:stretch>
            <a:fillRect/>
          </a:stretch>
        </p:blipFill>
        <p:spPr>
          <a:xfrm>
            <a:off x="292395" y="1633729"/>
            <a:ext cx="1633870" cy="1639966"/>
          </a:xfrm>
          <a:prstGeom prst="rect">
            <a:avLst/>
          </a:prstGeom>
        </p:spPr>
      </p:pic>
    </p:spTree>
    <p:extLst>
      <p:ext uri="{BB962C8B-B14F-4D97-AF65-F5344CB8AC3E}">
        <p14:creationId xmlns:p14="http://schemas.microsoft.com/office/powerpoint/2010/main" val="4938793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833736"/>
            <a:ext cx="11674849" cy="954107"/>
          </a:xfrm>
          <a:prstGeom prst="rect">
            <a:avLst/>
          </a:prstGeom>
          <a:noFill/>
        </p:spPr>
        <p:txBody>
          <a:bodyPr wrap="square" rtlCol="0">
            <a:spAutoFit/>
          </a:bodyPr>
          <a:lstStyle/>
          <a:p>
            <a:pPr algn="ctr"/>
            <a:r>
              <a:rPr lang="ru-RU" sz="2400" dirty="0" smtClean="0"/>
              <a:t> </a:t>
            </a:r>
            <a:r>
              <a:rPr lang="ru-RU" sz="2800" b="1" dirty="0">
                <a:solidFill>
                  <a:schemeClr val="accent6">
                    <a:lumMod val="50000"/>
                  </a:schemeClr>
                </a:solidFill>
              </a:rPr>
              <a:t>Р</a:t>
            </a:r>
            <a:r>
              <a:rPr lang="ru-RU" sz="2800" b="1" dirty="0" smtClean="0">
                <a:solidFill>
                  <a:schemeClr val="accent6">
                    <a:lumMod val="50000"/>
                  </a:schemeClr>
                </a:solidFill>
              </a:rPr>
              <a:t>еализовано </a:t>
            </a:r>
            <a:r>
              <a:rPr lang="ru-RU" sz="2800" b="1" dirty="0">
                <a:solidFill>
                  <a:schemeClr val="accent6">
                    <a:lumMod val="50000"/>
                  </a:schemeClr>
                </a:solidFill>
              </a:rPr>
              <a:t>пять госпрограмм по преодолению последствий катастрофы на Чернобыльской АЭС</a:t>
            </a:r>
            <a:endParaRPr lang="en-US" sz="36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3668864" y="1489996"/>
            <a:ext cx="4400665" cy="2933776"/>
          </a:xfrm>
          <a:prstGeom prst="rect">
            <a:avLst/>
          </a:prstGeom>
        </p:spPr>
      </p:pic>
      <p:pic>
        <p:nvPicPr>
          <p:cNvPr id="30722" name="Picture 2" descr="https://www.mazyr.by/wp-content/uploads/2022/04/%D1%87%D0%B0%D1%8D%D1%81.jpg"/>
          <p:cNvPicPr>
            <a:picLocks noChangeAspect="1" noChangeArrowheads="1"/>
          </p:cNvPicPr>
          <p:nvPr/>
        </p:nvPicPr>
        <p:blipFill rotWithShape="1">
          <a:blip r:embed="rId5">
            <a:extLst>
              <a:ext uri="{28A0092B-C50C-407E-A947-70E740481C1C}">
                <a14:useLocalDpi xmlns:a14="http://schemas.microsoft.com/office/drawing/2010/main" val="0"/>
              </a:ext>
            </a:extLst>
          </a:blip>
          <a:srcRect b="52544"/>
          <a:stretch/>
        </p:blipFill>
        <p:spPr bwMode="auto">
          <a:xfrm>
            <a:off x="201291" y="949570"/>
            <a:ext cx="3366516" cy="3988058"/>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p:cNvPicPr>
            <a:picLocks noChangeAspect="1"/>
          </p:cNvPicPr>
          <p:nvPr/>
        </p:nvPicPr>
        <p:blipFill rotWithShape="1">
          <a:blip r:embed="rId6"/>
          <a:srcRect t="59162" b="104"/>
          <a:stretch/>
        </p:blipFill>
        <p:spPr>
          <a:xfrm>
            <a:off x="8169763" y="949571"/>
            <a:ext cx="3922003" cy="3988058"/>
          </a:xfrm>
          <a:prstGeom prst="rect">
            <a:avLst/>
          </a:prstGeom>
        </p:spPr>
      </p:pic>
    </p:spTree>
    <p:extLst>
      <p:ext uri="{BB962C8B-B14F-4D97-AF65-F5344CB8AC3E}">
        <p14:creationId xmlns:p14="http://schemas.microsoft.com/office/powerpoint/2010/main" val="13597956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0" y="685799"/>
            <a:ext cx="11671005" cy="1877437"/>
          </a:xfrm>
          <a:prstGeom prst="rect">
            <a:avLst/>
          </a:prstGeom>
          <a:noFill/>
        </p:spPr>
        <p:txBody>
          <a:bodyPr wrap="square" rtlCol="0">
            <a:spAutoFit/>
          </a:bodyPr>
          <a:lstStyle/>
          <a:p>
            <a:pPr algn="ctr"/>
            <a:r>
              <a:rPr lang="ru-RU" sz="3600" dirty="0" smtClean="0"/>
              <a:t> </a:t>
            </a:r>
            <a:r>
              <a:rPr lang="ru-RU" sz="2000" dirty="0"/>
              <a:t>За послеаварийный период </a:t>
            </a:r>
            <a:r>
              <a:rPr lang="ru-RU" sz="2000" b="1" dirty="0">
                <a:solidFill>
                  <a:schemeClr val="accent6">
                    <a:lumMod val="50000"/>
                  </a:schemeClr>
                </a:solidFill>
              </a:rPr>
              <a:t>радиационная обстановка на сельскохозяйственных землях значительно улучшилась</a:t>
            </a:r>
            <a:r>
              <a:rPr lang="ru-RU" sz="2000" dirty="0">
                <a:solidFill>
                  <a:schemeClr val="accent6">
                    <a:lumMod val="50000"/>
                  </a:schemeClr>
                </a:solidFill>
              </a:rPr>
              <a:t>. </a:t>
            </a:r>
            <a:r>
              <a:rPr lang="ru-RU" sz="2000" dirty="0"/>
              <a:t>Концентрация долгоживущих радионуклидов цезия-137 и стронция-90 в почве уменьшилась почти на половину только по причине естественного распада. Наблюдается постепенное уменьшение площади используемых загрязненных земель вследствие перехода их в категорию незагрязненных.</a:t>
            </a:r>
            <a:endParaRPr lang="en-US" sz="2000" dirty="0"/>
          </a:p>
        </p:txBody>
      </p:sp>
      <p:pic>
        <p:nvPicPr>
          <p:cNvPr id="5" name="Рисунок 4"/>
          <p:cNvPicPr>
            <a:picLocks noChangeAspect="1"/>
          </p:cNvPicPr>
          <p:nvPr/>
        </p:nvPicPr>
        <p:blipFill>
          <a:blip r:embed="rId4"/>
          <a:stretch>
            <a:fillRect/>
          </a:stretch>
        </p:blipFill>
        <p:spPr>
          <a:xfrm>
            <a:off x="3060905" y="2563236"/>
            <a:ext cx="6085252" cy="3421486"/>
          </a:xfrm>
          <a:prstGeom prst="rect">
            <a:avLst/>
          </a:prstGeom>
        </p:spPr>
      </p:pic>
    </p:spTree>
    <p:extLst>
      <p:ext uri="{BB962C8B-B14F-4D97-AF65-F5344CB8AC3E}">
        <p14:creationId xmlns:p14="http://schemas.microsoft.com/office/powerpoint/2010/main" val="6944687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Скругленный прямоугольник 6"/>
          <p:cNvSpPr/>
          <p:nvPr/>
        </p:nvSpPr>
        <p:spPr>
          <a:xfrm>
            <a:off x="4869712" y="949570"/>
            <a:ext cx="7134446" cy="472821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Прямоугольник 4"/>
          <p:cNvSpPr/>
          <p:nvPr/>
        </p:nvSpPr>
        <p:spPr>
          <a:xfrm>
            <a:off x="5275599" y="1116930"/>
            <a:ext cx="6322672" cy="4032964"/>
          </a:xfrm>
          <a:prstGeom prst="rect">
            <a:avLst/>
          </a:prstGeom>
        </p:spPr>
        <p:txBody>
          <a:bodyPr wrap="square">
            <a:spAutoFit/>
          </a:bodyPr>
          <a:lstStyle/>
          <a:p>
            <a:pPr indent="450215" algn="just">
              <a:lnSpc>
                <a:spcPct val="97000"/>
              </a:lnSpc>
              <a:spcAft>
                <a:spcPts val="0"/>
              </a:spcAft>
            </a:pPr>
            <a:r>
              <a:rPr lang="ru-RU" sz="2400" i="1" dirty="0">
                <a:latin typeface="Times New Roman" panose="02020603050405020304" pitchFamily="18" charset="0"/>
                <a:ea typeface="Calibri" panose="020F0502020204030204" pitchFamily="34" charset="0"/>
              </a:rPr>
              <a:t>«Я неоднократно подчеркивал, что </a:t>
            </a:r>
            <a:r>
              <a:rPr lang="ru-RU" sz="2400" b="1" i="1" dirty="0">
                <a:latin typeface="Times New Roman" panose="02020603050405020304" pitchFamily="18" charset="0"/>
                <a:ea typeface="Calibri" panose="020F0502020204030204" pitchFamily="34" charset="0"/>
              </a:rPr>
              <a:t>радиационная безопасность и надежность эксплуатации атомной станции – это приоритет из </a:t>
            </a:r>
            <a:r>
              <a:rPr lang="ru-RU" sz="2400" b="1" i="1" spc="-10" dirty="0">
                <a:latin typeface="Times New Roman" panose="02020603050405020304" pitchFamily="18" charset="0"/>
                <a:ea typeface="Calibri" panose="020F0502020204030204" pitchFamily="34" charset="0"/>
              </a:rPr>
              <a:t>приоритетов</a:t>
            </a:r>
            <a:r>
              <a:rPr lang="ru-RU" sz="2400" spc="-10" dirty="0">
                <a:latin typeface="Times New Roman" panose="02020603050405020304" pitchFamily="18" charset="0"/>
                <a:ea typeface="Calibri" panose="020F0502020204030204" pitchFamily="34" charset="0"/>
              </a:rPr>
              <a:t>, – заявил </a:t>
            </a:r>
            <a:r>
              <a:rPr lang="ru-RU" sz="2400" b="1" spc="-10" dirty="0">
                <a:latin typeface="Times New Roman" panose="02020603050405020304" pitchFamily="18" charset="0"/>
                <a:ea typeface="Calibri" panose="020F0502020204030204" pitchFamily="34" charset="0"/>
              </a:rPr>
              <a:t>Глава государства </a:t>
            </a:r>
            <a:r>
              <a:rPr lang="ru-RU" sz="2400" b="1" spc="-10" dirty="0" err="1">
                <a:latin typeface="Times New Roman" panose="02020603050405020304" pitchFamily="18" charset="0"/>
                <a:ea typeface="Calibri" panose="020F0502020204030204" pitchFamily="34" charset="0"/>
              </a:rPr>
              <a:t>А.Г.Лукашенко</a:t>
            </a:r>
            <a:r>
              <a:rPr lang="ru-RU" sz="2400" spc="-10" dirty="0">
                <a:latin typeface="Times New Roman" panose="02020603050405020304" pitchFamily="18" charset="0"/>
                <a:ea typeface="Calibri" panose="020F0502020204030204" pitchFamily="34" charset="0"/>
              </a:rPr>
              <a:t> 6 марта 2023 г.</a:t>
            </a:r>
            <a:r>
              <a:rPr lang="ru-RU" sz="2400" dirty="0">
                <a:latin typeface="Times New Roman" panose="02020603050405020304" pitchFamily="18" charset="0"/>
                <a:ea typeface="Calibri" panose="020F0502020204030204" pitchFamily="34" charset="0"/>
              </a:rPr>
              <a:t> на совещании по вопросам </a:t>
            </a:r>
            <a:r>
              <a:rPr lang="ru-RU" sz="2400" dirty="0" err="1">
                <a:latin typeface="Times New Roman" panose="02020603050405020304" pitchFamily="18" charset="0"/>
                <a:ea typeface="Calibri" panose="020F0502020204030204" pitchFamily="34" charset="0"/>
              </a:rPr>
              <a:t>БелАЭС</a:t>
            </a:r>
            <a:r>
              <a:rPr lang="ru-RU" sz="2400" dirty="0">
                <a:latin typeface="Times New Roman" panose="02020603050405020304" pitchFamily="18" charset="0"/>
                <a:ea typeface="Calibri" panose="020F0502020204030204" pitchFamily="34" charset="0"/>
              </a:rPr>
              <a:t>. – </a:t>
            </a:r>
            <a:r>
              <a:rPr lang="ru-RU" sz="2400" i="1" dirty="0">
                <a:latin typeface="Times New Roman" panose="02020603050405020304" pitchFamily="18" charset="0"/>
                <a:ea typeface="Calibri" panose="020F0502020204030204" pitchFamily="34" charset="0"/>
              </a:rPr>
              <a:t>Мы долго обсуждали эти вопросы на этапе принятия серьезнейшего решения о строительстве станции, </a:t>
            </a:r>
            <a:r>
              <a:rPr lang="ru-RU" sz="2400" b="1" i="1" dirty="0">
                <a:latin typeface="Times New Roman" panose="02020603050405020304" pitchFamily="18" charset="0"/>
                <a:ea typeface="Calibri" panose="020F0502020204030204" pitchFamily="34" charset="0"/>
              </a:rPr>
              <a:t>учли весь мировой опыт. Здесь используются высочайшие технологии. Это – достояние нашего народа</a:t>
            </a:r>
            <a:r>
              <a:rPr lang="ru-RU" sz="2400" i="1" dirty="0">
                <a:latin typeface="Times New Roman" panose="02020603050405020304" pitchFamily="18" charset="0"/>
                <a:ea typeface="Calibri" panose="020F0502020204030204" pitchFamily="34" charset="0"/>
              </a:rPr>
              <a:t>»</a:t>
            </a:r>
            <a:r>
              <a:rPr lang="ru-RU" sz="2400" dirty="0">
                <a:latin typeface="Times New Roman" panose="02020603050405020304" pitchFamily="18" charset="0"/>
                <a:ea typeface="Calibri" panose="020F0502020204030204" pitchFamily="34" charset="0"/>
              </a:rPr>
              <a:t>.</a:t>
            </a:r>
            <a:endParaRPr lang="en-US" sz="1600" dirty="0">
              <a:effectLst/>
              <a:latin typeface="Calibri" panose="020F0502020204030204" pitchFamily="34" charset="0"/>
              <a:ea typeface="Calibri" panose="020F0502020204030204" pitchFamily="34" charset="0"/>
            </a:endParaRPr>
          </a:p>
        </p:txBody>
      </p:sp>
      <p:pic>
        <p:nvPicPr>
          <p:cNvPr id="8" name="Рисунок 7"/>
          <p:cNvPicPr>
            <a:picLocks noChangeAspect="1"/>
          </p:cNvPicPr>
          <p:nvPr/>
        </p:nvPicPr>
        <p:blipFill>
          <a:blip r:embed="rId4"/>
          <a:stretch>
            <a:fillRect/>
          </a:stretch>
        </p:blipFill>
        <p:spPr>
          <a:xfrm>
            <a:off x="104552" y="1822568"/>
            <a:ext cx="5068741" cy="2834493"/>
          </a:xfrm>
          <a:prstGeom prst="rect">
            <a:avLst/>
          </a:prstGeom>
        </p:spPr>
      </p:pic>
    </p:spTree>
    <p:extLst>
      <p:ext uri="{BB962C8B-B14F-4D97-AF65-F5344CB8AC3E}">
        <p14:creationId xmlns:p14="http://schemas.microsoft.com/office/powerpoint/2010/main" val="4685157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0" y="637565"/>
            <a:ext cx="11674849" cy="1261884"/>
          </a:xfrm>
          <a:prstGeom prst="rect">
            <a:avLst/>
          </a:prstGeom>
          <a:noFill/>
        </p:spPr>
        <p:txBody>
          <a:bodyPr wrap="square" rtlCol="0">
            <a:spAutoFit/>
          </a:bodyPr>
          <a:lstStyle/>
          <a:p>
            <a:pPr algn="ctr"/>
            <a:r>
              <a:rPr lang="ru-RU" sz="4400" dirty="0" smtClean="0"/>
              <a:t> </a:t>
            </a:r>
            <a:r>
              <a:rPr lang="ru-RU" sz="3200" b="1" dirty="0">
                <a:solidFill>
                  <a:schemeClr val="accent6">
                    <a:lumMod val="50000"/>
                  </a:schemeClr>
                </a:solidFill>
              </a:rPr>
              <a:t>Защита населения и окружающей среды от техногенных и природных воздействий</a:t>
            </a:r>
            <a:endParaRPr lang="en-US" sz="4000" dirty="0">
              <a:solidFill>
                <a:schemeClr val="accent6">
                  <a:lumMod val="50000"/>
                </a:schemeClr>
              </a:solidFill>
            </a:endParaRPr>
          </a:p>
        </p:txBody>
      </p:sp>
      <p:pic>
        <p:nvPicPr>
          <p:cNvPr id="7" name="Рисунок 6"/>
          <p:cNvPicPr>
            <a:picLocks noChangeAspect="1"/>
          </p:cNvPicPr>
          <p:nvPr/>
        </p:nvPicPr>
        <p:blipFill rotWithShape="1">
          <a:blip r:embed="rId4"/>
          <a:srcRect l="22238" r="2936"/>
          <a:stretch/>
        </p:blipFill>
        <p:spPr>
          <a:xfrm>
            <a:off x="3607980" y="1961004"/>
            <a:ext cx="5188689" cy="3900588"/>
          </a:xfrm>
          <a:prstGeom prst="rect">
            <a:avLst/>
          </a:prstGeom>
        </p:spPr>
      </p:pic>
    </p:spTree>
    <p:extLst>
      <p:ext uri="{BB962C8B-B14F-4D97-AF65-F5344CB8AC3E}">
        <p14:creationId xmlns:p14="http://schemas.microsoft.com/office/powerpoint/2010/main" val="3201380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705826"/>
            <a:ext cx="11674849" cy="1015663"/>
          </a:xfrm>
          <a:prstGeom prst="rect">
            <a:avLst/>
          </a:prstGeom>
          <a:noFill/>
        </p:spPr>
        <p:txBody>
          <a:bodyPr wrap="square" rtlCol="0">
            <a:spAutoFit/>
          </a:bodyPr>
          <a:lstStyle/>
          <a:p>
            <a:r>
              <a:rPr lang="ru-RU" sz="2400" dirty="0" smtClean="0"/>
              <a:t> </a:t>
            </a:r>
            <a:r>
              <a:rPr lang="ru-RU" b="1" dirty="0">
                <a:solidFill>
                  <a:schemeClr val="accent6">
                    <a:lumMod val="50000"/>
                  </a:schemeClr>
                </a:solidFill>
              </a:rPr>
              <a:t>Радиационный контроль</a:t>
            </a:r>
            <a:r>
              <a:rPr lang="ru-RU" dirty="0">
                <a:solidFill>
                  <a:schemeClr val="accent6">
                    <a:lumMod val="50000"/>
                  </a:schemeClr>
                </a:solidFill>
              </a:rPr>
              <a:t> </a:t>
            </a:r>
            <a:r>
              <a:rPr lang="ru-RU" dirty="0"/>
              <a:t>по линии Государственного таможенного комитета осуществляется при помощи стационарных систем радиационного контроля в целях выявления товаров, транспортных средств и физических лиц с уровнем ионизирующего излучения, превышающим естественный радиационный фон для данной местности. </a:t>
            </a:r>
            <a:endParaRPr lang="en-US" dirty="0"/>
          </a:p>
        </p:txBody>
      </p:sp>
      <p:grpSp>
        <p:nvGrpSpPr>
          <p:cNvPr id="11" name="Группа 10"/>
          <p:cNvGrpSpPr/>
          <p:nvPr/>
        </p:nvGrpSpPr>
        <p:grpSpPr>
          <a:xfrm>
            <a:off x="0" y="685800"/>
            <a:ext cx="12192000" cy="4020025"/>
            <a:chOff x="0" y="685800"/>
            <a:chExt cx="12192000" cy="4020025"/>
          </a:xfrm>
        </p:grpSpPr>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grpSp>
          <p:nvGrpSpPr>
            <p:cNvPr id="8" name="Группа 7"/>
            <p:cNvGrpSpPr/>
            <p:nvPr/>
          </p:nvGrpSpPr>
          <p:grpSpPr>
            <a:xfrm>
              <a:off x="701749" y="1078805"/>
              <a:ext cx="10405031" cy="3623045"/>
              <a:chOff x="1265274" y="949570"/>
              <a:chExt cx="10405031" cy="3623045"/>
            </a:xfrm>
          </p:grpSpPr>
          <p:pic>
            <p:nvPicPr>
              <p:cNvPr id="5" name="Рисунок 4"/>
              <p:cNvPicPr>
                <a:picLocks noChangeAspect="1"/>
              </p:cNvPicPr>
              <p:nvPr/>
            </p:nvPicPr>
            <p:blipFill>
              <a:blip r:embed="rId4"/>
              <a:stretch>
                <a:fillRect/>
              </a:stretch>
            </p:blipFill>
            <p:spPr>
              <a:xfrm>
                <a:off x="1265274" y="949570"/>
                <a:ext cx="4830726" cy="3623045"/>
              </a:xfrm>
              <a:prstGeom prst="rect">
                <a:avLst/>
              </a:prstGeom>
            </p:spPr>
          </p:pic>
          <p:pic>
            <p:nvPicPr>
              <p:cNvPr id="7" name="Рисунок 6"/>
              <p:cNvPicPr>
                <a:picLocks noChangeAspect="1"/>
              </p:cNvPicPr>
              <p:nvPr/>
            </p:nvPicPr>
            <p:blipFill>
              <a:blip r:embed="rId5"/>
              <a:stretch>
                <a:fillRect/>
              </a:stretch>
            </p:blipFill>
            <p:spPr>
              <a:xfrm>
                <a:off x="6096000" y="949570"/>
                <a:ext cx="5574305" cy="3620395"/>
              </a:xfrm>
              <a:prstGeom prst="rect">
                <a:avLst/>
              </a:prstGeom>
            </p:spPr>
          </p:pic>
        </p:grpSp>
        <p:pic>
          <p:nvPicPr>
            <p:cNvPr id="9" name="Рисунок 8"/>
            <p:cNvPicPr>
              <a:picLocks noChangeAspect="1"/>
            </p:cNvPicPr>
            <p:nvPr/>
          </p:nvPicPr>
          <p:blipFill rotWithShape="1">
            <a:blip r:embed="rId6"/>
            <a:srcRect r="7421"/>
            <a:stretch/>
          </p:blipFill>
          <p:spPr>
            <a:xfrm>
              <a:off x="701750" y="1074828"/>
              <a:ext cx="5039832" cy="3630997"/>
            </a:xfrm>
            <a:prstGeom prst="rect">
              <a:avLst/>
            </a:prstGeom>
          </p:spPr>
        </p:pic>
      </p:grpSp>
    </p:spTree>
    <p:extLst>
      <p:ext uri="{BB962C8B-B14F-4D97-AF65-F5344CB8AC3E}">
        <p14:creationId xmlns:p14="http://schemas.microsoft.com/office/powerpoint/2010/main" val="29922625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0363" y="949570"/>
            <a:ext cx="10930270" cy="1077218"/>
          </a:xfrm>
          <a:prstGeom prst="rect">
            <a:avLst/>
          </a:prstGeom>
          <a:noFill/>
        </p:spPr>
        <p:txBody>
          <a:bodyPr wrap="square" rtlCol="0">
            <a:spAutoFit/>
          </a:bodyPr>
          <a:lstStyle/>
          <a:p>
            <a:pPr algn="ctr"/>
            <a:r>
              <a:rPr lang="ru-RU" sz="3600" dirty="0" smtClean="0"/>
              <a:t> </a:t>
            </a:r>
            <a:r>
              <a:rPr lang="ru-RU" sz="2800" b="1" dirty="0">
                <a:solidFill>
                  <a:schemeClr val="accent6">
                    <a:lumMod val="50000"/>
                  </a:schemeClr>
                </a:solidFill>
              </a:rPr>
              <a:t>Международное сотрудничество Республики Беларусь по вопросам обеспечения экологической и биологической безопасности</a:t>
            </a:r>
            <a:endParaRPr lang="en-US" sz="36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382776" y="2105611"/>
            <a:ext cx="6632944" cy="4421963"/>
          </a:xfrm>
          <a:prstGeom prst="rect">
            <a:avLst/>
          </a:prstGeom>
        </p:spPr>
      </p:pic>
      <p:pic>
        <p:nvPicPr>
          <p:cNvPr id="7" name="Рисунок 6"/>
          <p:cNvPicPr>
            <a:picLocks noChangeAspect="1"/>
          </p:cNvPicPr>
          <p:nvPr/>
        </p:nvPicPr>
        <p:blipFill>
          <a:blip r:embed="rId5"/>
          <a:stretch>
            <a:fillRect/>
          </a:stretch>
        </p:blipFill>
        <p:spPr>
          <a:xfrm>
            <a:off x="7026350" y="2402958"/>
            <a:ext cx="4787359" cy="3590519"/>
          </a:xfrm>
          <a:prstGeom prst="rect">
            <a:avLst/>
          </a:prstGeom>
        </p:spPr>
      </p:pic>
    </p:spTree>
    <p:extLst>
      <p:ext uri="{BB962C8B-B14F-4D97-AF65-F5344CB8AC3E}">
        <p14:creationId xmlns:p14="http://schemas.microsoft.com/office/powerpoint/2010/main" val="2955340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12652" y="949570"/>
            <a:ext cx="11468834" cy="1323439"/>
          </a:xfrm>
          <a:prstGeom prst="rect">
            <a:avLst/>
          </a:prstGeom>
          <a:noFill/>
        </p:spPr>
        <p:txBody>
          <a:bodyPr wrap="square" rtlCol="0">
            <a:spAutoFit/>
          </a:bodyPr>
          <a:lstStyle/>
          <a:p>
            <a:pPr algn="ctr"/>
            <a:r>
              <a:rPr lang="ru-RU" dirty="0" smtClean="0"/>
              <a:t>	</a:t>
            </a:r>
            <a:r>
              <a:rPr lang="ru-RU" sz="2000" b="1" dirty="0" smtClean="0">
                <a:solidFill>
                  <a:schemeClr val="accent6">
                    <a:lumMod val="50000"/>
                  </a:schemeClr>
                </a:solidFill>
              </a:rPr>
              <a:t>Многие </a:t>
            </a:r>
            <a:r>
              <a:rPr lang="ru-RU" sz="2000" b="1" dirty="0">
                <a:solidFill>
                  <a:schemeClr val="accent6">
                    <a:lumMod val="50000"/>
                  </a:schemeClr>
                </a:solidFill>
              </a:rPr>
              <a:t>страны, стремясь уменьшить свою зависимость от экспорта российских углеводородов</a:t>
            </a:r>
            <a:r>
              <a:rPr lang="ru-RU" sz="2000" dirty="0">
                <a:solidFill>
                  <a:schemeClr val="accent6">
                    <a:lumMod val="50000"/>
                  </a:schemeClr>
                </a:solidFill>
              </a:rPr>
              <a:t>, </a:t>
            </a:r>
            <a:r>
              <a:rPr lang="ru-RU" sz="2000" dirty="0"/>
              <a:t>стали наращивать поставки энергоресурсов из других источников </a:t>
            </a:r>
            <a:endParaRPr lang="ru-RU" sz="2000" dirty="0" smtClean="0"/>
          </a:p>
          <a:p>
            <a:pPr algn="ctr"/>
            <a:r>
              <a:rPr lang="ru-RU" sz="2000" dirty="0" smtClean="0"/>
              <a:t>и </a:t>
            </a:r>
            <a:r>
              <a:rPr lang="ru-RU" sz="2000" b="1" dirty="0" smtClean="0">
                <a:solidFill>
                  <a:schemeClr val="accent6">
                    <a:lumMod val="50000"/>
                  </a:schemeClr>
                </a:solidFill>
              </a:rPr>
              <a:t>в </a:t>
            </a:r>
            <a:r>
              <a:rPr lang="ru-RU" sz="2000" b="1" dirty="0">
                <a:solidFill>
                  <a:schemeClr val="accent6">
                    <a:lumMod val="50000"/>
                  </a:schemeClr>
                </a:solidFill>
              </a:rPr>
              <a:t>ущерб экологии возобновили работу старых электростанций</a:t>
            </a:r>
            <a:r>
              <a:rPr lang="ru-RU" sz="2000" dirty="0">
                <a:solidFill>
                  <a:schemeClr val="accent6">
                    <a:lumMod val="50000"/>
                  </a:schemeClr>
                </a:solidFill>
              </a:rPr>
              <a:t>. </a:t>
            </a:r>
            <a:r>
              <a:rPr lang="ru-RU" sz="2000" dirty="0"/>
              <a:t>Тем самым они приостановили выполнение своих обязательств по переходу к чистой энергетике.</a:t>
            </a:r>
            <a:endParaRPr lang="en-US" sz="2000" dirty="0"/>
          </a:p>
        </p:txBody>
      </p:sp>
      <p:pic>
        <p:nvPicPr>
          <p:cNvPr id="7" name="Рисунок 6"/>
          <p:cNvPicPr>
            <a:picLocks noChangeAspect="1"/>
          </p:cNvPicPr>
          <p:nvPr/>
        </p:nvPicPr>
        <p:blipFill>
          <a:blip r:embed="rId4"/>
          <a:stretch>
            <a:fillRect/>
          </a:stretch>
        </p:blipFill>
        <p:spPr>
          <a:xfrm>
            <a:off x="2862733" y="2252975"/>
            <a:ext cx="6466533" cy="3637425"/>
          </a:xfrm>
          <a:prstGeom prst="rect">
            <a:avLst/>
          </a:prstGeom>
        </p:spPr>
      </p:pic>
    </p:spTree>
    <p:extLst>
      <p:ext uri="{BB962C8B-B14F-4D97-AF65-F5344CB8AC3E}">
        <p14:creationId xmlns:p14="http://schemas.microsoft.com/office/powerpoint/2010/main" val="29499971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72052" y="949570"/>
            <a:ext cx="11086237" cy="2185214"/>
          </a:xfrm>
          <a:prstGeom prst="rect">
            <a:avLst/>
          </a:prstGeom>
          <a:noFill/>
        </p:spPr>
        <p:txBody>
          <a:bodyPr wrap="square" rtlCol="0">
            <a:spAutoFit/>
          </a:bodyPr>
          <a:lstStyle/>
          <a:p>
            <a:pPr algn="ctr"/>
            <a:r>
              <a:rPr lang="ru-RU" sz="4000" dirty="0" smtClean="0"/>
              <a:t> </a:t>
            </a:r>
            <a:r>
              <a:rPr lang="ru-RU" sz="3200" dirty="0"/>
              <a:t>С 1975 года Беларусь является участницей </a:t>
            </a:r>
            <a:r>
              <a:rPr lang="ru-RU" sz="3200" b="1" dirty="0">
                <a:solidFill>
                  <a:schemeClr val="accent6">
                    <a:lumMod val="50000"/>
                  </a:schemeClr>
                </a:solidFill>
              </a:rPr>
              <a:t>Конвенции </a:t>
            </a:r>
            <a:endParaRPr lang="ru-RU" sz="3200" b="1" dirty="0" smtClean="0">
              <a:solidFill>
                <a:schemeClr val="accent6">
                  <a:lumMod val="50000"/>
                </a:schemeClr>
              </a:solidFill>
            </a:endParaRPr>
          </a:p>
          <a:p>
            <a:pPr algn="ctr"/>
            <a:r>
              <a:rPr lang="ru-RU" sz="3200" b="1" dirty="0" smtClean="0">
                <a:solidFill>
                  <a:schemeClr val="accent6">
                    <a:lumMod val="50000"/>
                  </a:schemeClr>
                </a:solidFill>
              </a:rPr>
              <a:t>о </a:t>
            </a:r>
            <a:r>
              <a:rPr lang="ru-RU" sz="3200" b="1" dirty="0">
                <a:solidFill>
                  <a:schemeClr val="accent6">
                    <a:lumMod val="50000"/>
                  </a:schemeClr>
                </a:solidFill>
              </a:rPr>
              <a:t>запрещении разработки, производства и накопления запасов бактериологического (биологического) и токсинного оружия и об их </a:t>
            </a:r>
            <a:r>
              <a:rPr lang="ru-RU" sz="3200" b="1" dirty="0" smtClean="0">
                <a:solidFill>
                  <a:schemeClr val="accent6">
                    <a:lumMod val="50000"/>
                  </a:schemeClr>
                </a:solidFill>
              </a:rPr>
              <a:t>уничтожении</a:t>
            </a:r>
            <a:r>
              <a:rPr lang="ru-RU" sz="3200" dirty="0" smtClean="0">
                <a:solidFill>
                  <a:schemeClr val="accent6">
                    <a:lumMod val="50000"/>
                  </a:schemeClr>
                </a:solidFill>
              </a:rPr>
              <a:t>.</a:t>
            </a:r>
            <a:endParaRPr lang="en-US" sz="32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4292896" y="3080753"/>
            <a:ext cx="2894714" cy="2894714"/>
          </a:xfrm>
          <a:prstGeom prst="rect">
            <a:avLst/>
          </a:prstGeom>
        </p:spPr>
      </p:pic>
    </p:spTree>
    <p:extLst>
      <p:ext uri="{BB962C8B-B14F-4D97-AF65-F5344CB8AC3E}">
        <p14:creationId xmlns:p14="http://schemas.microsoft.com/office/powerpoint/2010/main" val="40523575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62347" y="1196203"/>
            <a:ext cx="4813027" cy="4154984"/>
          </a:xfrm>
          <a:prstGeom prst="rect">
            <a:avLst/>
          </a:prstGeom>
          <a:noFill/>
        </p:spPr>
        <p:txBody>
          <a:bodyPr wrap="square" rtlCol="0">
            <a:spAutoFit/>
          </a:bodyPr>
          <a:lstStyle/>
          <a:p>
            <a:pPr algn="ctr"/>
            <a:r>
              <a:rPr lang="ru-RU" sz="2400" dirty="0"/>
              <a:t>В 2021 году учрежден </a:t>
            </a:r>
            <a:r>
              <a:rPr lang="ru-RU" sz="2400" b="1" dirty="0">
                <a:solidFill>
                  <a:schemeClr val="accent6">
                    <a:lumMod val="50000"/>
                  </a:schemeClr>
                </a:solidFill>
              </a:rPr>
              <a:t>Координационный совет уполномоченных органов государств – членов ОДКБ по вопросам биологической безопасности</a:t>
            </a:r>
            <a:r>
              <a:rPr lang="ru-RU" sz="2400" dirty="0">
                <a:solidFill>
                  <a:schemeClr val="accent6">
                    <a:lumMod val="50000"/>
                  </a:schemeClr>
                </a:solidFill>
              </a:rPr>
              <a:t>. </a:t>
            </a:r>
            <a:r>
              <a:rPr lang="ru-RU" sz="2400" dirty="0"/>
              <a:t>Первое заседание Координационного совета прошло 15 декабря 2022 г. в </a:t>
            </a:r>
            <a:r>
              <a:rPr lang="ru-RU" sz="2400" dirty="0" err="1"/>
              <a:t>г.Санкт</a:t>
            </a:r>
            <a:r>
              <a:rPr lang="ru-RU" sz="2400" dirty="0"/>
              <a:t>-Петербурге, очередная встреча запланирована в </a:t>
            </a:r>
            <a:r>
              <a:rPr lang="ru-RU" sz="2400" dirty="0" err="1"/>
              <a:t>г.Минске</a:t>
            </a:r>
            <a:r>
              <a:rPr lang="ru-RU" sz="2400" dirty="0"/>
              <a:t> в июле текущего года.</a:t>
            </a:r>
            <a:endParaRPr lang="en-US" sz="2400" dirty="0"/>
          </a:p>
        </p:txBody>
      </p:sp>
      <p:pic>
        <p:nvPicPr>
          <p:cNvPr id="5" name="Рисунок 4"/>
          <p:cNvPicPr>
            <a:picLocks noChangeAspect="1"/>
          </p:cNvPicPr>
          <p:nvPr/>
        </p:nvPicPr>
        <p:blipFill>
          <a:blip r:embed="rId4"/>
          <a:stretch>
            <a:fillRect/>
          </a:stretch>
        </p:blipFill>
        <p:spPr>
          <a:xfrm>
            <a:off x="454823" y="1393302"/>
            <a:ext cx="5641177" cy="3760785"/>
          </a:xfrm>
          <a:prstGeom prst="rect">
            <a:avLst/>
          </a:prstGeom>
        </p:spPr>
      </p:pic>
    </p:spTree>
    <p:extLst>
      <p:ext uri="{BB962C8B-B14F-4D97-AF65-F5344CB8AC3E}">
        <p14:creationId xmlns:p14="http://schemas.microsoft.com/office/powerpoint/2010/main" val="22326914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08742" y="843950"/>
            <a:ext cx="11674849" cy="1138773"/>
          </a:xfrm>
          <a:prstGeom prst="rect">
            <a:avLst/>
          </a:prstGeom>
          <a:noFill/>
        </p:spPr>
        <p:txBody>
          <a:bodyPr wrap="square" rtlCol="0">
            <a:spAutoFit/>
          </a:bodyPr>
          <a:lstStyle/>
          <a:p>
            <a:pPr algn="ctr"/>
            <a:r>
              <a:rPr lang="ru-RU" sz="2800" dirty="0" smtClean="0"/>
              <a:t> </a:t>
            </a:r>
            <a:r>
              <a:rPr lang="ru-RU" sz="2000" dirty="0"/>
              <a:t>В рамках белорусско-российского стратегического партнерства </a:t>
            </a:r>
            <a:r>
              <a:rPr lang="ru-RU" sz="2000" dirty="0" smtClean="0"/>
              <a:t>19 </a:t>
            </a:r>
            <a:r>
              <a:rPr lang="ru-RU" sz="2000" dirty="0"/>
              <a:t>января 2023 г. в </a:t>
            </a:r>
            <a:r>
              <a:rPr lang="ru-RU" sz="2000" dirty="0" smtClean="0"/>
              <a:t>г. Минске </a:t>
            </a:r>
            <a:r>
              <a:rPr lang="ru-RU" sz="2000" dirty="0"/>
              <a:t>был подписан </a:t>
            </a:r>
            <a:r>
              <a:rPr lang="ru-RU" sz="2000" b="1" dirty="0">
                <a:solidFill>
                  <a:schemeClr val="accent6">
                    <a:lumMod val="50000"/>
                  </a:schemeClr>
                </a:solidFill>
              </a:rPr>
              <a:t>Меморандум о взаимопонимании между Правительством Республики Беларусь и Правительством Российской Федерации по вопросам обеспечения биологической безопасности</a:t>
            </a:r>
            <a:r>
              <a:rPr lang="ru-RU" sz="2000" dirty="0">
                <a:solidFill>
                  <a:schemeClr val="accent6">
                    <a:lumMod val="50000"/>
                  </a:schemeClr>
                </a:solidFill>
              </a:rPr>
              <a:t>. </a:t>
            </a:r>
            <a:endParaRPr lang="en-US" sz="20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3508744" y="2131866"/>
            <a:ext cx="5784112" cy="3829715"/>
          </a:xfrm>
          <a:prstGeom prst="rect">
            <a:avLst/>
          </a:prstGeom>
        </p:spPr>
      </p:pic>
    </p:spTree>
    <p:extLst>
      <p:ext uri="{BB962C8B-B14F-4D97-AF65-F5344CB8AC3E}">
        <p14:creationId xmlns:p14="http://schemas.microsoft.com/office/powerpoint/2010/main" val="20908341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Прямоугольник 4"/>
          <p:cNvSpPr/>
          <p:nvPr/>
        </p:nvSpPr>
        <p:spPr>
          <a:xfrm>
            <a:off x="324819" y="921866"/>
            <a:ext cx="11082670" cy="523220"/>
          </a:xfrm>
          <a:prstGeom prst="rect">
            <a:avLst/>
          </a:prstGeom>
        </p:spPr>
        <p:txBody>
          <a:bodyPr wrap="square">
            <a:spAutoFit/>
          </a:bodyPr>
          <a:lstStyle/>
          <a:p>
            <a:r>
              <a:rPr lang="ru-RU" sz="2800" b="1" dirty="0">
                <a:solidFill>
                  <a:schemeClr val="accent6">
                    <a:lumMod val="50000"/>
                  </a:schemeClr>
                </a:solidFill>
              </a:rPr>
              <a:t>Повышение уровня экологической культуры в белорусском обществе</a:t>
            </a:r>
            <a:endParaRPr lang="en-US" sz="2800" b="1" dirty="0">
              <a:solidFill>
                <a:schemeClr val="accent6">
                  <a:lumMod val="50000"/>
                </a:schemeClr>
              </a:solidFill>
            </a:endParaRPr>
          </a:p>
        </p:txBody>
      </p:sp>
      <p:pic>
        <p:nvPicPr>
          <p:cNvPr id="7" name="Рисунок 6"/>
          <p:cNvPicPr>
            <a:picLocks noChangeAspect="1"/>
          </p:cNvPicPr>
          <p:nvPr/>
        </p:nvPicPr>
        <p:blipFill>
          <a:blip r:embed="rId4"/>
          <a:stretch>
            <a:fillRect/>
          </a:stretch>
        </p:blipFill>
        <p:spPr>
          <a:xfrm>
            <a:off x="2971081" y="1576972"/>
            <a:ext cx="5790147" cy="4405426"/>
          </a:xfrm>
          <a:prstGeom prst="rect">
            <a:avLst/>
          </a:prstGeom>
        </p:spPr>
      </p:pic>
    </p:spTree>
    <p:extLst>
      <p:ext uri="{BB962C8B-B14F-4D97-AF65-F5344CB8AC3E}">
        <p14:creationId xmlns:p14="http://schemas.microsoft.com/office/powerpoint/2010/main" val="7952588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08742" y="817684"/>
            <a:ext cx="11674849" cy="4493538"/>
          </a:xfrm>
          <a:prstGeom prst="rect">
            <a:avLst/>
          </a:prstGeom>
          <a:noFill/>
        </p:spPr>
        <p:txBody>
          <a:bodyPr wrap="square" rtlCol="0">
            <a:spAutoFit/>
          </a:bodyPr>
          <a:lstStyle/>
          <a:p>
            <a:r>
              <a:rPr lang="ru-RU" sz="2400" dirty="0" smtClean="0"/>
              <a:t> </a:t>
            </a:r>
            <a:r>
              <a:rPr lang="ru-RU" sz="2800" b="1" dirty="0">
                <a:solidFill>
                  <a:schemeClr val="accent6">
                    <a:lumMod val="50000"/>
                  </a:schemeClr>
                </a:solidFill>
              </a:rPr>
              <a:t>В числе правил экологического поведения человека в быту</a:t>
            </a:r>
            <a:r>
              <a:rPr lang="ru-RU" sz="2800" dirty="0">
                <a:solidFill>
                  <a:schemeClr val="accent6">
                    <a:lumMod val="50000"/>
                  </a:schemeClr>
                </a:solidFill>
              </a:rPr>
              <a:t>:</a:t>
            </a:r>
            <a:endParaRPr lang="en-US" sz="2800" dirty="0">
              <a:solidFill>
                <a:schemeClr val="accent6">
                  <a:lumMod val="50000"/>
                </a:schemeClr>
              </a:solidFill>
            </a:endParaRPr>
          </a:p>
          <a:p>
            <a:pPr marL="342900" indent="-342900">
              <a:buFont typeface="Wingdings" panose="05000000000000000000" pitchFamily="2" charset="2"/>
              <a:buChar char="§"/>
            </a:pPr>
            <a:r>
              <a:rPr lang="ru-RU" sz="2400" dirty="0"/>
              <a:t>переход от транспортных средств с двигателем внутреннего сгорания, потребляющих </a:t>
            </a:r>
            <a:r>
              <a:rPr lang="ru-RU" sz="2400" dirty="0" err="1"/>
              <a:t>невозобновляемые</a:t>
            </a:r>
            <a:r>
              <a:rPr lang="ru-RU" sz="2400" dirty="0"/>
              <a:t> ресурсы и загрязняющих окружающую среду, к более безопасным и экологически чистым видам автотранспорта </a:t>
            </a:r>
            <a:r>
              <a:rPr lang="ru-RU" sz="2400" i="1" dirty="0"/>
              <a:t>(например, электромобиль</a:t>
            </a:r>
            <a:r>
              <a:rPr lang="ru-RU" sz="2400" i="1" dirty="0" smtClean="0"/>
              <a:t>)</a:t>
            </a:r>
            <a:r>
              <a:rPr lang="ru-RU" sz="2400" dirty="0" smtClean="0"/>
              <a:t>;</a:t>
            </a:r>
          </a:p>
          <a:p>
            <a:pPr marL="342900" indent="-342900">
              <a:buFont typeface="Wingdings" panose="05000000000000000000" pitchFamily="2" charset="2"/>
              <a:buChar char="§"/>
            </a:pPr>
            <a:r>
              <a:rPr lang="ru-RU" sz="2400" dirty="0"/>
              <a:t>правильная эксплуатация и утилизация шин с целью дальнейшей переработки </a:t>
            </a:r>
            <a:r>
              <a:rPr lang="ru-RU" sz="2400" i="1" dirty="0"/>
              <a:t>(имеет большое значение для улучшения экологической ситуации на дорогах)</a:t>
            </a:r>
            <a:r>
              <a:rPr lang="ru-RU" sz="2400" dirty="0"/>
              <a:t>;</a:t>
            </a:r>
            <a:endParaRPr lang="en-US" sz="2400" dirty="0"/>
          </a:p>
          <a:p>
            <a:pPr marL="342900" indent="-342900">
              <a:buFont typeface="Wingdings" panose="05000000000000000000" pitchFamily="2" charset="2"/>
              <a:buChar char="§"/>
            </a:pPr>
            <a:r>
              <a:rPr lang="ru-RU" sz="2400" dirty="0"/>
              <a:t>установка </a:t>
            </a:r>
            <a:r>
              <a:rPr lang="ru-RU" sz="2400" dirty="0" err="1"/>
              <a:t>водосчетчиков</a:t>
            </a:r>
            <a:r>
              <a:rPr lang="ru-RU" sz="2400" dirty="0"/>
              <a:t> </a:t>
            </a:r>
            <a:r>
              <a:rPr lang="ru-RU" sz="2400" i="1" dirty="0"/>
              <a:t>(позволяет снижать водопотребление</a:t>
            </a:r>
            <a:r>
              <a:rPr lang="ru-RU" sz="2400" i="1" dirty="0" smtClean="0"/>
              <a:t>)</a:t>
            </a:r>
            <a:r>
              <a:rPr lang="ru-RU" sz="2400" dirty="0" smtClean="0"/>
              <a:t>;</a:t>
            </a:r>
          </a:p>
          <a:p>
            <a:pPr marL="342900" indent="-342900">
              <a:buFont typeface="Wingdings" panose="05000000000000000000" pitchFamily="2" charset="2"/>
              <a:buChar char="§"/>
            </a:pPr>
            <a:r>
              <a:rPr lang="ru-RU" sz="2400" dirty="0"/>
              <a:t>установка котлов отопления в частных домах с гибридной системой (электро- и </a:t>
            </a:r>
            <a:r>
              <a:rPr lang="ru-RU" sz="2400" dirty="0" err="1"/>
              <a:t>пеллетной</a:t>
            </a:r>
            <a:r>
              <a:rPr lang="ru-RU" sz="2400" dirty="0"/>
              <a:t>);</a:t>
            </a:r>
          </a:p>
          <a:p>
            <a:pPr marL="342900" indent="-342900">
              <a:buFont typeface="Wingdings" panose="05000000000000000000" pitchFamily="2" charset="2"/>
              <a:buChar char="§"/>
            </a:pPr>
            <a:endParaRPr lang="en-US" sz="2400" dirty="0" smtClean="0"/>
          </a:p>
          <a:p>
            <a:endParaRPr lang="en-US" dirty="0"/>
          </a:p>
        </p:txBody>
      </p:sp>
      <p:pic>
        <p:nvPicPr>
          <p:cNvPr id="5" name="Рисунок 4"/>
          <p:cNvPicPr>
            <a:picLocks noChangeAspect="1"/>
          </p:cNvPicPr>
          <p:nvPr/>
        </p:nvPicPr>
        <p:blipFill>
          <a:blip r:embed="rId4"/>
          <a:stretch>
            <a:fillRect/>
          </a:stretch>
        </p:blipFill>
        <p:spPr>
          <a:xfrm>
            <a:off x="2210612" y="4263225"/>
            <a:ext cx="2766311" cy="1862137"/>
          </a:xfrm>
          <a:prstGeom prst="rect">
            <a:avLst/>
          </a:prstGeom>
        </p:spPr>
      </p:pic>
      <p:pic>
        <p:nvPicPr>
          <p:cNvPr id="43010" name="Picture 2" descr="https://images.tirebuyer.com/visual-aids/pages/education/environmentally-friendly-tire-technology/Green-tire-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6923" y="4263226"/>
            <a:ext cx="3624817" cy="1845868"/>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p:cNvPicPr>
            <a:picLocks noChangeAspect="1"/>
          </p:cNvPicPr>
          <p:nvPr/>
        </p:nvPicPr>
        <p:blipFill>
          <a:blip r:embed="rId6"/>
          <a:stretch>
            <a:fillRect/>
          </a:stretch>
        </p:blipFill>
        <p:spPr>
          <a:xfrm>
            <a:off x="8601740" y="4262538"/>
            <a:ext cx="2328530" cy="1862823"/>
          </a:xfrm>
          <a:prstGeom prst="rect">
            <a:avLst/>
          </a:prstGeom>
        </p:spPr>
      </p:pic>
    </p:spTree>
    <p:extLst>
      <p:ext uri="{BB962C8B-B14F-4D97-AF65-F5344CB8AC3E}">
        <p14:creationId xmlns:p14="http://schemas.microsoft.com/office/powerpoint/2010/main" val="12195376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08742" y="817684"/>
            <a:ext cx="11674849" cy="4124206"/>
          </a:xfrm>
          <a:prstGeom prst="rect">
            <a:avLst/>
          </a:prstGeom>
          <a:noFill/>
        </p:spPr>
        <p:txBody>
          <a:bodyPr wrap="square" rtlCol="0">
            <a:spAutoFit/>
          </a:bodyPr>
          <a:lstStyle/>
          <a:p>
            <a:r>
              <a:rPr lang="ru-RU" sz="2400" dirty="0" smtClean="0"/>
              <a:t> </a:t>
            </a:r>
            <a:r>
              <a:rPr lang="ru-RU" sz="2800" b="1" dirty="0">
                <a:solidFill>
                  <a:schemeClr val="accent6">
                    <a:lumMod val="50000"/>
                  </a:schemeClr>
                </a:solidFill>
              </a:rPr>
              <a:t>В числе правил экологического поведения человека в быту</a:t>
            </a:r>
            <a:r>
              <a:rPr lang="ru-RU" sz="2800" dirty="0">
                <a:solidFill>
                  <a:schemeClr val="accent6">
                    <a:lumMod val="50000"/>
                  </a:schemeClr>
                </a:solidFill>
              </a:rPr>
              <a:t>:</a:t>
            </a:r>
            <a:endParaRPr lang="en-US" sz="2800" dirty="0">
              <a:solidFill>
                <a:schemeClr val="accent6">
                  <a:lumMod val="50000"/>
                </a:schemeClr>
              </a:solidFill>
            </a:endParaRPr>
          </a:p>
          <a:p>
            <a:pPr marL="342900" indent="-342900">
              <a:buFont typeface="Wingdings" panose="05000000000000000000" pitchFamily="2" charset="2"/>
              <a:buChar char="§"/>
            </a:pPr>
            <a:r>
              <a:rPr lang="ru-RU" sz="2400" dirty="0" smtClean="0"/>
              <a:t>замена </a:t>
            </a:r>
            <a:r>
              <a:rPr lang="ru-RU" sz="2400" dirty="0"/>
              <a:t>устаревших неэффективных приборов домашнего обихода на современные (чайники, утюги, лампочки, системы обогрева и т.д</a:t>
            </a:r>
            <a:r>
              <a:rPr lang="ru-RU" sz="2400" dirty="0" smtClean="0"/>
              <a:t>.);</a:t>
            </a:r>
          </a:p>
          <a:p>
            <a:pPr marL="342900" indent="-342900">
              <a:buFont typeface="Wingdings" panose="05000000000000000000" pitchFamily="2" charset="2"/>
              <a:buChar char="§"/>
            </a:pPr>
            <a:r>
              <a:rPr lang="ru-RU" sz="2400" dirty="0"/>
              <a:t>раздельный сбор твердых коммунальных отходов, в том числе отработанных элементов питания;</a:t>
            </a:r>
          </a:p>
          <a:p>
            <a:pPr marL="342900" indent="-342900">
              <a:buFont typeface="Wingdings" panose="05000000000000000000" pitchFamily="2" charset="2"/>
              <a:buChar char="§"/>
            </a:pPr>
            <a:r>
              <a:rPr lang="ru-RU" sz="2400" dirty="0"/>
              <a:t>использование качественных и экологически чистых строительных и отделочных материалов при возведении любых построек (дома, бани и т.д.);</a:t>
            </a:r>
          </a:p>
          <a:p>
            <a:pPr marL="342900" indent="-342900">
              <a:buFont typeface="Wingdings" panose="05000000000000000000" pitchFamily="2" charset="2"/>
              <a:buChar char="§"/>
            </a:pPr>
            <a:r>
              <a:rPr lang="ru-RU" sz="2400" dirty="0"/>
              <a:t>отказ от применения одноразовой пластиковой посуды и др.</a:t>
            </a:r>
          </a:p>
          <a:p>
            <a:endParaRPr lang="ru-RU" sz="2400" dirty="0" smtClean="0"/>
          </a:p>
          <a:p>
            <a:pPr marL="342900" indent="-342900">
              <a:buFont typeface="Wingdings" panose="05000000000000000000" pitchFamily="2" charset="2"/>
              <a:buChar char="§"/>
            </a:pPr>
            <a:endParaRPr lang="en-US" sz="2400" dirty="0" smtClean="0"/>
          </a:p>
          <a:p>
            <a:endParaRPr lang="en-US" dirty="0"/>
          </a:p>
        </p:txBody>
      </p:sp>
      <p:pic>
        <p:nvPicPr>
          <p:cNvPr id="5" name="Рисунок 4"/>
          <p:cNvPicPr>
            <a:picLocks noChangeAspect="1"/>
          </p:cNvPicPr>
          <p:nvPr/>
        </p:nvPicPr>
        <p:blipFill>
          <a:blip r:embed="rId4"/>
          <a:stretch>
            <a:fillRect/>
          </a:stretch>
        </p:blipFill>
        <p:spPr>
          <a:xfrm>
            <a:off x="1132092" y="4144564"/>
            <a:ext cx="4023323" cy="2436327"/>
          </a:xfrm>
          <a:prstGeom prst="rect">
            <a:avLst/>
          </a:prstGeom>
        </p:spPr>
      </p:pic>
      <p:pic>
        <p:nvPicPr>
          <p:cNvPr id="7" name="Рисунок 6"/>
          <p:cNvPicPr>
            <a:picLocks noChangeAspect="1"/>
          </p:cNvPicPr>
          <p:nvPr/>
        </p:nvPicPr>
        <p:blipFill>
          <a:blip r:embed="rId5"/>
          <a:stretch>
            <a:fillRect/>
          </a:stretch>
        </p:blipFill>
        <p:spPr>
          <a:xfrm>
            <a:off x="5139742" y="4144564"/>
            <a:ext cx="3639879" cy="2429294"/>
          </a:xfrm>
          <a:prstGeom prst="rect">
            <a:avLst/>
          </a:prstGeom>
        </p:spPr>
      </p:pic>
    </p:spTree>
    <p:extLst>
      <p:ext uri="{BB962C8B-B14F-4D97-AF65-F5344CB8AC3E}">
        <p14:creationId xmlns:p14="http://schemas.microsoft.com/office/powerpoint/2010/main" val="15797571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666527" y="1219896"/>
            <a:ext cx="5014958" cy="3847207"/>
          </a:xfrm>
          <a:prstGeom prst="rect">
            <a:avLst/>
          </a:prstGeom>
          <a:noFill/>
        </p:spPr>
        <p:txBody>
          <a:bodyPr wrap="square" rtlCol="0">
            <a:spAutoFit/>
          </a:bodyPr>
          <a:lstStyle/>
          <a:p>
            <a:pPr algn="ctr"/>
            <a:r>
              <a:rPr lang="ru-RU" sz="2400" dirty="0" smtClean="0"/>
              <a:t> </a:t>
            </a:r>
            <a:r>
              <a:rPr lang="ru-RU" sz="2000" dirty="0"/>
              <a:t>С 2019 года в белорусских школах реализуется </a:t>
            </a:r>
            <a:r>
              <a:rPr lang="ru-RU" sz="2000" b="1" dirty="0">
                <a:solidFill>
                  <a:schemeClr val="accent6">
                    <a:lumMod val="50000"/>
                  </a:schemeClr>
                </a:solidFill>
              </a:rPr>
              <a:t>инновационный проект «Зеленые классы белорусской столицы»</a:t>
            </a:r>
            <a:r>
              <a:rPr lang="ru-RU" sz="2000" dirty="0">
                <a:solidFill>
                  <a:schemeClr val="accent6">
                    <a:lumMod val="50000"/>
                  </a:schemeClr>
                </a:solidFill>
              </a:rPr>
              <a:t>.</a:t>
            </a:r>
            <a:r>
              <a:rPr lang="ru-RU" sz="2000" dirty="0"/>
              <a:t> Для получения статуса «зеленого класса» необходимо желание изучать чуть глубже природу не менее десяти учащихся. Такие ребята получают специальные значки, а учитель – сертификат «зеленого класса». «Зеленые классы» организуются на базе учреждений образования, которые располагаются вблизи экологических троп и других природных объектов. </a:t>
            </a:r>
            <a:endParaRPr lang="en-US" sz="2800" dirty="0"/>
          </a:p>
        </p:txBody>
      </p:sp>
      <p:pic>
        <p:nvPicPr>
          <p:cNvPr id="7" name="Рисунок 6"/>
          <p:cNvPicPr>
            <a:picLocks noChangeAspect="1"/>
          </p:cNvPicPr>
          <p:nvPr/>
        </p:nvPicPr>
        <p:blipFill>
          <a:blip r:embed="rId4"/>
          <a:stretch>
            <a:fillRect/>
          </a:stretch>
        </p:blipFill>
        <p:spPr>
          <a:xfrm>
            <a:off x="219675" y="786408"/>
            <a:ext cx="4358662" cy="2905774"/>
          </a:xfrm>
          <a:prstGeom prst="rect">
            <a:avLst/>
          </a:prstGeom>
        </p:spPr>
      </p:pic>
      <p:pic>
        <p:nvPicPr>
          <p:cNvPr id="8" name="Рисунок 7"/>
          <p:cNvPicPr>
            <a:picLocks noChangeAspect="1"/>
          </p:cNvPicPr>
          <p:nvPr/>
        </p:nvPicPr>
        <p:blipFill>
          <a:blip r:embed="rId5"/>
          <a:stretch>
            <a:fillRect/>
          </a:stretch>
        </p:blipFill>
        <p:spPr>
          <a:xfrm>
            <a:off x="2490146" y="3679163"/>
            <a:ext cx="4176381" cy="2784254"/>
          </a:xfrm>
          <a:prstGeom prst="rect">
            <a:avLst/>
          </a:prstGeom>
        </p:spPr>
      </p:pic>
    </p:spTree>
    <p:extLst>
      <p:ext uri="{BB962C8B-B14F-4D97-AF65-F5344CB8AC3E}">
        <p14:creationId xmlns:p14="http://schemas.microsoft.com/office/powerpoint/2010/main" val="22558654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900268" y="2066753"/>
            <a:ext cx="4983323" cy="2677656"/>
          </a:xfrm>
          <a:prstGeom prst="rect">
            <a:avLst/>
          </a:prstGeom>
          <a:noFill/>
        </p:spPr>
        <p:txBody>
          <a:bodyPr wrap="square" rtlCol="0">
            <a:spAutoFit/>
          </a:bodyPr>
          <a:lstStyle/>
          <a:p>
            <a:pPr algn="ctr"/>
            <a:r>
              <a:rPr lang="ru-RU" sz="2400" dirty="0" smtClean="0"/>
              <a:t> </a:t>
            </a:r>
            <a:r>
              <a:rPr lang="ru-RU" sz="2800" dirty="0"/>
              <a:t>В 2015 году на базе лицея при Университете гражданской защиты МЧС был создан первый в Беларуси образовательный центр безопасности.</a:t>
            </a:r>
            <a:endParaRPr lang="en-US" sz="2800" dirty="0"/>
          </a:p>
        </p:txBody>
      </p:sp>
      <p:pic>
        <p:nvPicPr>
          <p:cNvPr id="5" name="Рисунок 4"/>
          <p:cNvPicPr>
            <a:picLocks noChangeAspect="1"/>
          </p:cNvPicPr>
          <p:nvPr/>
        </p:nvPicPr>
        <p:blipFill>
          <a:blip r:embed="rId4"/>
          <a:stretch>
            <a:fillRect/>
          </a:stretch>
        </p:blipFill>
        <p:spPr>
          <a:xfrm>
            <a:off x="297712" y="1064217"/>
            <a:ext cx="6397268" cy="4138233"/>
          </a:xfrm>
          <a:prstGeom prst="rect">
            <a:avLst/>
          </a:prstGeom>
        </p:spPr>
      </p:pic>
    </p:spTree>
    <p:extLst>
      <p:ext uri="{BB962C8B-B14F-4D97-AF65-F5344CB8AC3E}">
        <p14:creationId xmlns:p14="http://schemas.microsoft.com/office/powerpoint/2010/main" val="42324718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637955"/>
            <a:ext cx="11674849" cy="1077218"/>
          </a:xfrm>
          <a:prstGeom prst="rect">
            <a:avLst/>
          </a:prstGeom>
          <a:noFill/>
        </p:spPr>
        <p:txBody>
          <a:bodyPr wrap="square" rtlCol="0">
            <a:spAutoFit/>
          </a:bodyPr>
          <a:lstStyle/>
          <a:p>
            <a:pPr algn="ctr"/>
            <a:r>
              <a:rPr lang="ru-RU" sz="3200" dirty="0"/>
              <a:t>В 2021 году в </a:t>
            </a:r>
            <a:r>
              <a:rPr lang="ru-RU" sz="3200" dirty="0" smtClean="0"/>
              <a:t>г. Минске </a:t>
            </a:r>
            <a:r>
              <a:rPr lang="ru-RU" sz="3200" dirty="0"/>
              <a:t>создан </a:t>
            </a:r>
            <a:r>
              <a:rPr lang="ru-RU" sz="3200" b="1" dirty="0">
                <a:solidFill>
                  <a:schemeClr val="accent6">
                    <a:lumMod val="50000"/>
                  </a:schemeClr>
                </a:solidFill>
              </a:rPr>
              <a:t>Образовательный центр безопасности жизнедеятельности МЧС</a:t>
            </a:r>
            <a:r>
              <a:rPr lang="ru-RU" sz="3200" dirty="0">
                <a:solidFill>
                  <a:schemeClr val="accent6">
                    <a:lumMod val="50000"/>
                  </a:schemeClr>
                </a:solidFill>
              </a:rPr>
              <a:t>. </a:t>
            </a:r>
            <a:endParaRPr lang="en-US" sz="3200" dirty="0">
              <a:solidFill>
                <a:schemeClr val="accent6">
                  <a:lumMod val="50000"/>
                </a:schemeClr>
              </a:solidFill>
            </a:endParaRPr>
          </a:p>
        </p:txBody>
      </p:sp>
      <p:grpSp>
        <p:nvGrpSpPr>
          <p:cNvPr id="8" name="Группа 7"/>
          <p:cNvGrpSpPr/>
          <p:nvPr/>
        </p:nvGrpSpPr>
        <p:grpSpPr>
          <a:xfrm>
            <a:off x="410848" y="1042981"/>
            <a:ext cx="10929664" cy="3369678"/>
            <a:chOff x="410848" y="1042981"/>
            <a:chExt cx="10929664" cy="3369678"/>
          </a:xfrm>
        </p:grpSpPr>
        <p:pic>
          <p:nvPicPr>
            <p:cNvPr id="5" name="Рисунок 4"/>
            <p:cNvPicPr>
              <a:picLocks noChangeAspect="1"/>
            </p:cNvPicPr>
            <p:nvPr/>
          </p:nvPicPr>
          <p:blipFill>
            <a:blip r:embed="rId4"/>
            <a:stretch>
              <a:fillRect/>
            </a:stretch>
          </p:blipFill>
          <p:spPr>
            <a:xfrm>
              <a:off x="5927374" y="1042981"/>
              <a:ext cx="5413138" cy="3369678"/>
            </a:xfrm>
            <a:prstGeom prst="rect">
              <a:avLst/>
            </a:prstGeom>
          </p:spPr>
        </p:pic>
        <p:pic>
          <p:nvPicPr>
            <p:cNvPr id="7" name="Рисунок 6"/>
            <p:cNvPicPr>
              <a:picLocks noChangeAspect="1"/>
            </p:cNvPicPr>
            <p:nvPr/>
          </p:nvPicPr>
          <p:blipFill>
            <a:blip r:embed="rId5"/>
            <a:stretch>
              <a:fillRect/>
            </a:stretch>
          </p:blipFill>
          <p:spPr>
            <a:xfrm>
              <a:off x="410848" y="1042981"/>
              <a:ext cx="5516526" cy="3369678"/>
            </a:xfrm>
            <a:prstGeom prst="rect">
              <a:avLst/>
            </a:prstGeom>
          </p:spPr>
        </p:pic>
      </p:grpSp>
    </p:spTree>
    <p:extLst>
      <p:ext uri="{BB962C8B-B14F-4D97-AF65-F5344CB8AC3E}">
        <p14:creationId xmlns:p14="http://schemas.microsoft.com/office/powerpoint/2010/main" val="8700938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0848" y="4833736"/>
            <a:ext cx="11674849" cy="1200329"/>
          </a:xfrm>
          <a:prstGeom prst="rect">
            <a:avLst/>
          </a:prstGeom>
          <a:noFill/>
        </p:spPr>
        <p:txBody>
          <a:bodyPr wrap="square" rtlCol="0">
            <a:spAutoFit/>
          </a:bodyPr>
          <a:lstStyle/>
          <a:p>
            <a:pPr algn="ctr"/>
            <a:r>
              <a:rPr lang="ru-RU" sz="2400" dirty="0" smtClean="0"/>
              <a:t> </a:t>
            </a:r>
            <a:r>
              <a:rPr lang="ru-RU" sz="2400" b="1" dirty="0">
                <a:solidFill>
                  <a:schemeClr val="accent6">
                    <a:lumMod val="50000"/>
                  </a:schemeClr>
                </a:solidFill>
              </a:rPr>
              <a:t>Вопросы обеспечения экологической и биологической безопасности нашли отражение в проекте обновленной Концепции национальной безопасности Республики Беларусь</a:t>
            </a:r>
            <a:r>
              <a:rPr lang="ru-RU" sz="2400" dirty="0">
                <a:solidFill>
                  <a:schemeClr val="accent6">
                    <a:lumMod val="50000"/>
                  </a:schemeClr>
                </a:solidFill>
              </a:rPr>
              <a:t>.</a:t>
            </a:r>
            <a:endParaRPr lang="en-US" sz="3200" dirty="0">
              <a:solidFill>
                <a:schemeClr val="accent6">
                  <a:lumMod val="50000"/>
                </a:schemeClr>
              </a:solidFill>
            </a:endParaRPr>
          </a:p>
        </p:txBody>
      </p:sp>
      <p:grpSp>
        <p:nvGrpSpPr>
          <p:cNvPr id="8" name="Группа 7"/>
          <p:cNvGrpSpPr/>
          <p:nvPr/>
        </p:nvGrpSpPr>
        <p:grpSpPr>
          <a:xfrm>
            <a:off x="1485079" y="1061718"/>
            <a:ext cx="9221841" cy="3706075"/>
            <a:chOff x="131202" y="1237069"/>
            <a:chExt cx="9221841" cy="3706075"/>
          </a:xfrm>
        </p:grpSpPr>
        <p:pic>
          <p:nvPicPr>
            <p:cNvPr id="5" name="Рисунок 4"/>
            <p:cNvPicPr>
              <a:picLocks noChangeAspect="1"/>
            </p:cNvPicPr>
            <p:nvPr/>
          </p:nvPicPr>
          <p:blipFill>
            <a:blip r:embed="rId4"/>
            <a:stretch>
              <a:fillRect/>
            </a:stretch>
          </p:blipFill>
          <p:spPr>
            <a:xfrm>
              <a:off x="2764465" y="1237069"/>
              <a:ext cx="6588578" cy="3706075"/>
            </a:xfrm>
            <a:prstGeom prst="rect">
              <a:avLst/>
            </a:prstGeom>
          </p:spPr>
        </p:pic>
        <p:pic>
          <p:nvPicPr>
            <p:cNvPr id="7" name="Рисунок 6"/>
            <p:cNvPicPr>
              <a:picLocks noChangeAspect="1"/>
            </p:cNvPicPr>
            <p:nvPr/>
          </p:nvPicPr>
          <p:blipFill>
            <a:blip r:embed="rId5"/>
            <a:stretch>
              <a:fillRect/>
            </a:stretch>
          </p:blipFill>
          <p:spPr>
            <a:xfrm>
              <a:off x="131202" y="1237069"/>
              <a:ext cx="2633264" cy="3706075"/>
            </a:xfrm>
            <a:prstGeom prst="rect">
              <a:avLst/>
            </a:prstGeom>
          </p:spPr>
        </p:pic>
      </p:grpSp>
    </p:spTree>
    <p:extLst>
      <p:ext uri="{BB962C8B-B14F-4D97-AF65-F5344CB8AC3E}">
        <p14:creationId xmlns:p14="http://schemas.microsoft.com/office/powerpoint/2010/main" val="3942141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009187" y="2119533"/>
            <a:ext cx="4672677" cy="2308324"/>
          </a:xfrm>
          <a:prstGeom prst="rect">
            <a:avLst/>
          </a:prstGeom>
          <a:noFill/>
        </p:spPr>
        <p:txBody>
          <a:bodyPr wrap="square" rtlCol="0">
            <a:spAutoFit/>
          </a:bodyPr>
          <a:lstStyle/>
          <a:p>
            <a:pPr algn="ctr"/>
            <a:r>
              <a:rPr lang="ru-RU" sz="2400" dirty="0" smtClean="0"/>
              <a:t> </a:t>
            </a:r>
            <a:r>
              <a:rPr lang="ru-RU" sz="2400" dirty="0"/>
              <a:t>Неблагоприятные метеорологические </a:t>
            </a:r>
            <a:endParaRPr lang="ru-RU" sz="2400" dirty="0" smtClean="0"/>
          </a:p>
          <a:p>
            <a:pPr algn="ctr"/>
            <a:r>
              <a:rPr lang="ru-RU" sz="2400" dirty="0" smtClean="0"/>
              <a:t>и </a:t>
            </a:r>
            <a:r>
              <a:rPr lang="ru-RU" sz="2400" dirty="0"/>
              <a:t>климатические условия являются причиной </a:t>
            </a:r>
            <a:r>
              <a:rPr lang="ru-RU" sz="2400" b="1" dirty="0">
                <a:solidFill>
                  <a:schemeClr val="accent6">
                    <a:lumMod val="50000"/>
                  </a:schemeClr>
                </a:solidFill>
              </a:rPr>
              <a:t>сокращения производственного потенциала мирового сельского хозяйства</a:t>
            </a:r>
            <a:r>
              <a:rPr lang="ru-RU" sz="2400" dirty="0">
                <a:solidFill>
                  <a:schemeClr val="accent6">
                    <a:lumMod val="50000"/>
                  </a:schemeClr>
                </a:solidFill>
              </a:rPr>
              <a:t>.</a:t>
            </a:r>
            <a:endParaRPr lang="en-US" sz="2400" dirty="0">
              <a:solidFill>
                <a:schemeClr val="accent6">
                  <a:lumMod val="50000"/>
                </a:schemeClr>
              </a:solidFill>
            </a:endParaRPr>
          </a:p>
        </p:txBody>
      </p:sp>
      <p:pic>
        <p:nvPicPr>
          <p:cNvPr id="5" name="Рисунок 4"/>
          <p:cNvPicPr>
            <a:picLocks noChangeAspect="1"/>
          </p:cNvPicPr>
          <p:nvPr/>
        </p:nvPicPr>
        <p:blipFill>
          <a:blip r:embed="rId4"/>
          <a:stretch>
            <a:fillRect/>
          </a:stretch>
        </p:blipFill>
        <p:spPr>
          <a:xfrm>
            <a:off x="642012" y="1207688"/>
            <a:ext cx="5942099" cy="3961399"/>
          </a:xfrm>
          <a:prstGeom prst="rect">
            <a:avLst/>
          </a:prstGeom>
        </p:spPr>
      </p:pic>
    </p:spTree>
    <p:extLst>
      <p:ext uri="{BB962C8B-B14F-4D97-AF65-F5344CB8AC3E}">
        <p14:creationId xmlns:p14="http://schemas.microsoft.com/office/powerpoint/2010/main" val="7141870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Рисунок 4"/>
          <p:cNvPicPr>
            <a:picLocks noChangeAspect="1"/>
          </p:cNvPicPr>
          <p:nvPr/>
        </p:nvPicPr>
        <p:blipFill>
          <a:blip r:embed="rId4"/>
          <a:stretch>
            <a:fillRect/>
          </a:stretch>
        </p:blipFill>
        <p:spPr>
          <a:xfrm>
            <a:off x="965474" y="1865777"/>
            <a:ext cx="10322606" cy="2815836"/>
          </a:xfrm>
          <a:prstGeom prst="rect">
            <a:avLst/>
          </a:prstGeom>
        </p:spPr>
      </p:pic>
      <p:sp>
        <p:nvSpPr>
          <p:cNvPr id="10" name="TextBox 9"/>
          <p:cNvSpPr txBox="1"/>
          <p:nvPr/>
        </p:nvSpPr>
        <p:spPr>
          <a:xfrm>
            <a:off x="965473" y="1999140"/>
            <a:ext cx="10156181" cy="2492990"/>
          </a:xfrm>
          <a:prstGeom prst="rect">
            <a:avLst/>
          </a:prstGeom>
          <a:noFill/>
        </p:spPr>
        <p:txBody>
          <a:bodyPr wrap="square" rtlCol="0">
            <a:spAutoFit/>
          </a:bodyPr>
          <a:lstStyle/>
          <a:p>
            <a:pPr algn="ctr"/>
            <a:r>
              <a:rPr lang="ru-RU" sz="3600" dirty="0" smtClean="0"/>
              <a:t> </a:t>
            </a:r>
            <a:r>
              <a:rPr lang="ru-RU" sz="3600" b="1" i="1" dirty="0"/>
              <a:t>«Адаптация Концепции национальной безопасности под реалии сегодняшнего дня – вполне логичный и очень своевременный шаг</a:t>
            </a:r>
            <a:r>
              <a:rPr lang="ru-RU" sz="3600" b="1" i="1" dirty="0" smtClean="0"/>
              <a:t>»</a:t>
            </a:r>
            <a:r>
              <a:rPr lang="ru-RU" sz="3600" dirty="0" smtClean="0"/>
              <a:t>.</a:t>
            </a:r>
          </a:p>
          <a:p>
            <a:pPr algn="ctr"/>
            <a:r>
              <a:rPr lang="ru-RU" sz="2400" dirty="0"/>
              <a:t>Глава государства на заседании Совета Безопасности Республики Беларусь 20 февраля 2023 г.</a:t>
            </a:r>
            <a:endParaRPr lang="en-US" sz="4400" dirty="0"/>
          </a:p>
        </p:txBody>
      </p:sp>
    </p:spTree>
    <p:extLst>
      <p:ext uri="{BB962C8B-B14F-4D97-AF65-F5344CB8AC3E}">
        <p14:creationId xmlns:p14="http://schemas.microsoft.com/office/powerpoint/2010/main" val="1500152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16131" y="3952202"/>
            <a:ext cx="11770821" cy="1938992"/>
          </a:xfrm>
          <a:prstGeom prst="rect">
            <a:avLst/>
          </a:prstGeom>
          <a:noFill/>
        </p:spPr>
        <p:txBody>
          <a:bodyPr wrap="square" rtlCol="0">
            <a:spAutoFit/>
          </a:bodyPr>
          <a:lstStyle/>
          <a:p>
            <a:pPr algn="ctr"/>
            <a:r>
              <a:rPr lang="ru-RU" sz="2400" dirty="0" smtClean="0"/>
              <a:t> </a:t>
            </a:r>
            <a:r>
              <a:rPr lang="ru-RU" sz="2400" dirty="0"/>
              <a:t>По данным Продовольственной и сельскохозяйственной организации Объединенных </a:t>
            </a:r>
            <a:r>
              <a:rPr lang="ru-RU" sz="2400" dirty="0" smtClean="0"/>
              <a:t>Наций, </a:t>
            </a:r>
            <a:r>
              <a:rPr lang="ru-RU" sz="2400" b="1" dirty="0">
                <a:solidFill>
                  <a:schemeClr val="accent6">
                    <a:lumMod val="50000"/>
                  </a:schemeClr>
                </a:solidFill>
              </a:rPr>
              <a:t>чтобы прокормить население мира</a:t>
            </a:r>
            <a:r>
              <a:rPr lang="ru-RU" sz="2400" dirty="0"/>
              <a:t>, которое, согласно прогнозам, </a:t>
            </a:r>
            <a:endParaRPr lang="ru-RU" sz="2400" dirty="0" smtClean="0"/>
          </a:p>
          <a:p>
            <a:pPr algn="ctr"/>
            <a:r>
              <a:rPr lang="ru-RU" sz="2400" dirty="0" smtClean="0">
                <a:solidFill>
                  <a:schemeClr val="accent6">
                    <a:lumMod val="50000"/>
                  </a:schemeClr>
                </a:solidFill>
              </a:rPr>
              <a:t>к </a:t>
            </a:r>
            <a:r>
              <a:rPr lang="ru-RU" sz="2400" b="1" dirty="0">
                <a:solidFill>
                  <a:schemeClr val="accent6">
                    <a:lumMod val="50000"/>
                  </a:schemeClr>
                </a:solidFill>
              </a:rPr>
              <a:t>2050 году </a:t>
            </a:r>
            <a:r>
              <a:rPr lang="ru-RU" sz="2400" dirty="0" smtClean="0"/>
              <a:t>достигнет 9,7 </a:t>
            </a:r>
            <a:r>
              <a:rPr lang="ru-RU" sz="2400" dirty="0"/>
              <a:t>млрд, </a:t>
            </a:r>
            <a:r>
              <a:rPr lang="ru-RU" sz="2400" b="1" dirty="0">
                <a:solidFill>
                  <a:schemeClr val="accent6">
                    <a:lumMod val="50000"/>
                  </a:schemeClr>
                </a:solidFill>
              </a:rPr>
              <a:t>сельское хозяйство должно будет производить </a:t>
            </a:r>
            <a:endParaRPr lang="ru-RU" sz="2400" b="1" dirty="0" smtClean="0">
              <a:solidFill>
                <a:schemeClr val="accent6">
                  <a:lumMod val="50000"/>
                </a:schemeClr>
              </a:solidFill>
            </a:endParaRPr>
          </a:p>
          <a:p>
            <a:pPr algn="ctr"/>
            <a:r>
              <a:rPr lang="ru-RU" sz="2400" dirty="0" smtClean="0"/>
              <a:t>к </a:t>
            </a:r>
            <a:r>
              <a:rPr lang="ru-RU" sz="2400" dirty="0"/>
              <a:t>этому периоду</a:t>
            </a:r>
            <a:r>
              <a:rPr lang="ru-RU" sz="2400" b="1" dirty="0"/>
              <a:t> </a:t>
            </a:r>
            <a:r>
              <a:rPr lang="ru-RU" sz="2400" b="1" dirty="0" smtClean="0">
                <a:solidFill>
                  <a:schemeClr val="accent6">
                    <a:lumMod val="50000"/>
                  </a:schemeClr>
                </a:solidFill>
              </a:rPr>
              <a:t>на </a:t>
            </a:r>
            <a:r>
              <a:rPr lang="ru-RU" sz="2400" b="1" dirty="0">
                <a:solidFill>
                  <a:schemeClr val="accent6">
                    <a:lumMod val="50000"/>
                  </a:schemeClr>
                </a:solidFill>
              </a:rPr>
              <a:t>40</a:t>
            </a:r>
            <a:r>
              <a:rPr lang="ru-RU" sz="2400" dirty="0">
                <a:solidFill>
                  <a:schemeClr val="accent6">
                    <a:lumMod val="50000"/>
                  </a:schemeClr>
                </a:solidFill>
              </a:rPr>
              <a:t>–</a:t>
            </a:r>
            <a:r>
              <a:rPr lang="ru-RU" sz="2400" b="1" dirty="0">
                <a:solidFill>
                  <a:schemeClr val="accent6">
                    <a:lumMod val="50000"/>
                  </a:schemeClr>
                </a:solidFill>
              </a:rPr>
              <a:t>54% больше продуктов питания, кормов и сырья </a:t>
            </a:r>
            <a:endParaRPr lang="ru-RU" sz="2400" b="1" dirty="0" smtClean="0">
              <a:solidFill>
                <a:schemeClr val="accent6">
                  <a:lumMod val="50000"/>
                </a:schemeClr>
              </a:solidFill>
            </a:endParaRPr>
          </a:p>
          <a:p>
            <a:pPr algn="ctr"/>
            <a:r>
              <a:rPr lang="ru-RU" sz="2400" b="1" dirty="0" smtClean="0">
                <a:solidFill>
                  <a:schemeClr val="accent6">
                    <a:lumMod val="50000"/>
                  </a:schemeClr>
                </a:solidFill>
              </a:rPr>
              <a:t>для </a:t>
            </a:r>
            <a:r>
              <a:rPr lang="ru-RU" sz="2400" b="1" dirty="0" err="1">
                <a:solidFill>
                  <a:schemeClr val="accent6">
                    <a:lumMod val="50000"/>
                  </a:schemeClr>
                </a:solidFill>
              </a:rPr>
              <a:t>биотоплива</a:t>
            </a:r>
            <a:r>
              <a:rPr lang="ru-RU" sz="2400" b="1" dirty="0">
                <a:solidFill>
                  <a:schemeClr val="accent6">
                    <a:lumMod val="50000"/>
                  </a:schemeClr>
                </a:solidFill>
              </a:rPr>
              <a:t>, чем в 2012 году</a:t>
            </a:r>
            <a:r>
              <a:rPr lang="ru-RU" sz="2400" dirty="0">
                <a:solidFill>
                  <a:schemeClr val="accent6">
                    <a:lumMod val="50000"/>
                  </a:schemeClr>
                </a:solidFill>
              </a:rPr>
              <a:t>.</a:t>
            </a:r>
            <a:endParaRPr lang="en-US" sz="3200" dirty="0">
              <a:solidFill>
                <a:schemeClr val="accent6">
                  <a:lumMod val="50000"/>
                </a:schemeClr>
              </a:solidFill>
            </a:endParaRPr>
          </a:p>
        </p:txBody>
      </p:sp>
      <p:pic>
        <p:nvPicPr>
          <p:cNvPr id="7" name="Рисунок 6"/>
          <p:cNvPicPr>
            <a:picLocks noChangeAspect="1"/>
          </p:cNvPicPr>
          <p:nvPr/>
        </p:nvPicPr>
        <p:blipFill>
          <a:blip r:embed="rId4"/>
          <a:stretch>
            <a:fillRect/>
          </a:stretch>
        </p:blipFill>
        <p:spPr>
          <a:xfrm>
            <a:off x="614362" y="817684"/>
            <a:ext cx="10963275" cy="3019425"/>
          </a:xfrm>
          <a:prstGeom prst="rect">
            <a:avLst/>
          </a:prstGeom>
        </p:spPr>
      </p:pic>
    </p:spTree>
    <p:extLst>
      <p:ext uri="{BB962C8B-B14F-4D97-AF65-F5344CB8AC3E}">
        <p14:creationId xmlns:p14="http://schemas.microsoft.com/office/powerpoint/2010/main" val="2498345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4785" y="5281337"/>
            <a:ext cx="11770821" cy="461665"/>
          </a:xfrm>
          <a:prstGeom prst="rect">
            <a:avLst/>
          </a:prstGeom>
          <a:noFill/>
        </p:spPr>
        <p:txBody>
          <a:bodyPr wrap="square" rtlCol="0">
            <a:spAutoFit/>
          </a:bodyPr>
          <a:lstStyle/>
          <a:p>
            <a:pPr algn="ctr"/>
            <a:r>
              <a:rPr lang="ru-RU" sz="2400" dirty="0" smtClean="0"/>
              <a:t> </a:t>
            </a:r>
            <a:r>
              <a:rPr lang="ru-RU" sz="2000" b="1" dirty="0">
                <a:solidFill>
                  <a:schemeClr val="accent6">
                    <a:lumMod val="50000"/>
                  </a:schemeClr>
                </a:solidFill>
              </a:rPr>
              <a:t>Ограниченность и истощение природных ресурсов</a:t>
            </a:r>
            <a:r>
              <a:rPr lang="ru-RU" sz="2000" dirty="0">
                <a:solidFill>
                  <a:schemeClr val="accent6">
                    <a:lumMod val="50000"/>
                  </a:schemeClr>
                </a:solidFill>
              </a:rPr>
              <a:t> </a:t>
            </a:r>
            <a:r>
              <a:rPr lang="ru-RU" sz="2000" dirty="0"/>
              <a:t>– еще одна серьезная экологическая проблема.</a:t>
            </a:r>
            <a:endParaRPr lang="en-US" sz="2800" dirty="0"/>
          </a:p>
        </p:txBody>
      </p:sp>
      <p:pic>
        <p:nvPicPr>
          <p:cNvPr id="5" name="Рисунок 4"/>
          <p:cNvPicPr>
            <a:picLocks noChangeAspect="1"/>
          </p:cNvPicPr>
          <p:nvPr/>
        </p:nvPicPr>
        <p:blipFill>
          <a:blip r:embed="rId4"/>
          <a:stretch>
            <a:fillRect/>
          </a:stretch>
        </p:blipFill>
        <p:spPr>
          <a:xfrm>
            <a:off x="2524989" y="949570"/>
            <a:ext cx="7700921" cy="4331767"/>
          </a:xfrm>
          <a:prstGeom prst="rect">
            <a:avLst/>
          </a:prstGeom>
        </p:spPr>
      </p:pic>
    </p:spTree>
    <p:extLst>
      <p:ext uri="{BB962C8B-B14F-4D97-AF65-F5344CB8AC3E}">
        <p14:creationId xmlns:p14="http://schemas.microsoft.com/office/powerpoint/2010/main" val="1562808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21179" y="4837045"/>
            <a:ext cx="11770821" cy="830997"/>
          </a:xfrm>
          <a:prstGeom prst="rect">
            <a:avLst/>
          </a:prstGeom>
          <a:noFill/>
        </p:spPr>
        <p:txBody>
          <a:bodyPr wrap="square" rtlCol="0">
            <a:spAutoFit/>
          </a:bodyPr>
          <a:lstStyle/>
          <a:p>
            <a:pPr algn="ctr"/>
            <a:r>
              <a:rPr lang="ru-RU" sz="2400" dirty="0" smtClean="0"/>
              <a:t> </a:t>
            </a:r>
            <a:r>
              <a:rPr lang="ru-RU" sz="2400" dirty="0"/>
              <a:t>В то время как одни регионы страдают от нехватки воды, другие подвергаются катастрофическим </a:t>
            </a:r>
            <a:r>
              <a:rPr lang="ru-RU" sz="2400" b="1" dirty="0">
                <a:solidFill>
                  <a:schemeClr val="accent6">
                    <a:lumMod val="50000"/>
                  </a:schemeClr>
                </a:solidFill>
              </a:rPr>
              <a:t>наводнениям</a:t>
            </a:r>
            <a:r>
              <a:rPr lang="ru-RU" sz="2400" dirty="0">
                <a:solidFill>
                  <a:schemeClr val="accent6">
                    <a:lumMod val="50000"/>
                  </a:schemeClr>
                </a:solidFill>
              </a:rPr>
              <a:t>.</a:t>
            </a:r>
            <a:endParaRPr lang="en-US" sz="3200" dirty="0">
              <a:solidFill>
                <a:schemeClr val="accent6">
                  <a:lumMod val="50000"/>
                </a:schemeClr>
              </a:solidFill>
            </a:endParaRPr>
          </a:p>
        </p:txBody>
      </p:sp>
      <p:pic>
        <p:nvPicPr>
          <p:cNvPr id="2050" name="Picture 2" descr="https://pbs.twimg.com/media/ElpuakLXgAEsiw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768" y="1318023"/>
            <a:ext cx="5711825" cy="3215758"/>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5"/>
          <a:stretch>
            <a:fillRect/>
          </a:stretch>
        </p:blipFill>
        <p:spPr>
          <a:xfrm>
            <a:off x="6618593" y="1318094"/>
            <a:ext cx="4823637" cy="3215758"/>
          </a:xfrm>
          <a:prstGeom prst="rect">
            <a:avLst/>
          </a:prstGeom>
        </p:spPr>
      </p:pic>
    </p:spTree>
    <p:extLst>
      <p:ext uri="{BB962C8B-B14F-4D97-AF65-F5344CB8AC3E}">
        <p14:creationId xmlns:p14="http://schemas.microsoft.com/office/powerpoint/2010/main" val="1649408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1485" y="6527574"/>
            <a:ext cx="404212" cy="279260"/>
          </a:xfrm>
          <a:prstGeom prst="rect">
            <a:avLst/>
          </a:prstGeom>
        </p:spPr>
      </p:pic>
      <p:sp>
        <p:nvSpPr>
          <p:cNvPr id="2" name="Прямоугольник 1"/>
          <p:cNvSpPr/>
          <p:nvPr/>
        </p:nvSpPr>
        <p:spPr>
          <a:xfrm>
            <a:off x="0" y="-8314"/>
            <a:ext cx="12192000" cy="694113"/>
          </a:xfrm>
          <a:prstGeom prst="rect">
            <a:avLst/>
          </a:prstGeom>
          <a:solidFill>
            <a:srgbClr val="94B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Прямоугольник 2"/>
          <p:cNvSpPr/>
          <p:nvPr/>
        </p:nvSpPr>
        <p:spPr>
          <a:xfrm>
            <a:off x="0" y="685800"/>
            <a:ext cx="12192000" cy="131885"/>
          </a:xfrm>
          <a:prstGeom prst="rect">
            <a:avLst/>
          </a:prstGeom>
          <a:solidFill>
            <a:srgbClr val="3B8D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4BF6E"/>
              </a:solidFill>
            </a:endParaRPr>
          </a:p>
        </p:txBody>
      </p:sp>
      <p:sp>
        <p:nvSpPr>
          <p:cNvPr id="6" name="Прямоугольник с двумя усеченными противолежащими углами 5"/>
          <p:cNvSpPr/>
          <p:nvPr/>
        </p:nvSpPr>
        <p:spPr>
          <a:xfrm>
            <a:off x="0" y="817685"/>
            <a:ext cx="12192000" cy="5175792"/>
          </a:xfrm>
          <a:prstGeom prst="snip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21179" y="4837045"/>
            <a:ext cx="11770821" cy="830997"/>
          </a:xfrm>
          <a:prstGeom prst="rect">
            <a:avLst/>
          </a:prstGeom>
          <a:noFill/>
        </p:spPr>
        <p:txBody>
          <a:bodyPr wrap="square" rtlCol="0">
            <a:spAutoFit/>
          </a:bodyPr>
          <a:lstStyle/>
          <a:p>
            <a:pPr algn="ctr"/>
            <a:r>
              <a:rPr lang="ru-RU" sz="2400" dirty="0" smtClean="0"/>
              <a:t> </a:t>
            </a:r>
            <a:r>
              <a:rPr lang="ru-RU" sz="2400" dirty="0"/>
              <a:t>В мире</a:t>
            </a:r>
            <a:r>
              <a:rPr lang="ru-RU" sz="2400" b="1" dirty="0"/>
              <a:t> </a:t>
            </a:r>
            <a:r>
              <a:rPr lang="ru-RU" sz="2400" dirty="0"/>
              <a:t>отмечается постоянный </a:t>
            </a:r>
            <a:r>
              <a:rPr lang="ru-RU" sz="2400" b="1" dirty="0">
                <a:solidFill>
                  <a:schemeClr val="accent6">
                    <a:lumMod val="50000"/>
                  </a:schemeClr>
                </a:solidFill>
              </a:rPr>
              <a:t>рост новых либо повторно возникающих инфекционных </a:t>
            </a:r>
            <a:r>
              <a:rPr lang="ru-RU" sz="2400" b="1" dirty="0" smtClean="0">
                <a:solidFill>
                  <a:schemeClr val="accent6">
                    <a:lumMod val="50000"/>
                  </a:schemeClr>
                </a:solidFill>
              </a:rPr>
              <a:t>заболеваний.</a:t>
            </a:r>
            <a:endParaRPr lang="en-US" sz="3200" dirty="0">
              <a:solidFill>
                <a:schemeClr val="accent6">
                  <a:lumMod val="50000"/>
                </a:schemeClr>
              </a:solidFill>
            </a:endParaRPr>
          </a:p>
        </p:txBody>
      </p:sp>
      <p:grpSp>
        <p:nvGrpSpPr>
          <p:cNvPr id="12" name="Группа 11"/>
          <p:cNvGrpSpPr/>
          <p:nvPr/>
        </p:nvGrpSpPr>
        <p:grpSpPr>
          <a:xfrm>
            <a:off x="599545" y="1649523"/>
            <a:ext cx="10992910" cy="2355683"/>
            <a:chOff x="174568" y="1192819"/>
            <a:chExt cx="10992910" cy="2355683"/>
          </a:xfrm>
        </p:grpSpPr>
        <p:pic>
          <p:nvPicPr>
            <p:cNvPr id="5" name="Рисунок 4"/>
            <p:cNvPicPr>
              <a:picLocks noChangeAspect="1"/>
            </p:cNvPicPr>
            <p:nvPr/>
          </p:nvPicPr>
          <p:blipFill>
            <a:blip r:embed="rId4"/>
            <a:stretch>
              <a:fillRect/>
            </a:stretch>
          </p:blipFill>
          <p:spPr>
            <a:xfrm>
              <a:off x="174568" y="1192819"/>
              <a:ext cx="3557847" cy="2355683"/>
            </a:xfrm>
            <a:prstGeom prst="rect">
              <a:avLst/>
            </a:prstGeom>
          </p:spPr>
        </p:pic>
        <p:pic>
          <p:nvPicPr>
            <p:cNvPr id="9" name="Рисунок 8"/>
            <p:cNvPicPr>
              <a:picLocks noChangeAspect="1"/>
            </p:cNvPicPr>
            <p:nvPr/>
          </p:nvPicPr>
          <p:blipFill>
            <a:blip r:embed="rId5"/>
            <a:stretch>
              <a:fillRect/>
            </a:stretch>
          </p:blipFill>
          <p:spPr>
            <a:xfrm>
              <a:off x="7547697" y="1192819"/>
              <a:ext cx="3619781" cy="2355683"/>
            </a:xfrm>
            <a:prstGeom prst="rect">
              <a:avLst/>
            </a:prstGeom>
          </p:spPr>
        </p:pic>
        <p:pic>
          <p:nvPicPr>
            <p:cNvPr id="11" name="Рисунок 10"/>
            <p:cNvPicPr>
              <a:picLocks noChangeAspect="1"/>
            </p:cNvPicPr>
            <p:nvPr/>
          </p:nvPicPr>
          <p:blipFill>
            <a:blip r:embed="rId6"/>
            <a:stretch>
              <a:fillRect/>
            </a:stretch>
          </p:blipFill>
          <p:spPr>
            <a:xfrm>
              <a:off x="3732415" y="1192819"/>
              <a:ext cx="3815282" cy="2355683"/>
            </a:xfrm>
            <a:prstGeom prst="rect">
              <a:avLst/>
            </a:prstGeom>
          </p:spPr>
        </p:pic>
      </p:grpSp>
    </p:spTree>
    <p:extLst>
      <p:ext uri="{BB962C8B-B14F-4D97-AF65-F5344CB8AC3E}">
        <p14:creationId xmlns:p14="http://schemas.microsoft.com/office/powerpoint/2010/main" val="120617263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406</TotalTime>
  <Words>1485</Words>
  <Application>Microsoft Office PowerPoint</Application>
  <PresentationFormat>Широкоэкранный</PresentationFormat>
  <Paragraphs>84</Paragraphs>
  <Slides>50</Slides>
  <Notes>50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50</vt:i4>
      </vt:variant>
    </vt:vector>
  </HeadingPairs>
  <TitlesOfParts>
    <vt:vector size="56" baseType="lpstr">
      <vt:lpstr>Arial</vt:lpstr>
      <vt:lpstr>Calibri</vt:lpstr>
      <vt:lpstr>Calibri Light</vt:lpstr>
      <vt:lpstr>Times New Roman</vt:lpstr>
      <vt:lpstr>Wingdings</vt:lpstr>
      <vt:lpstr>Тема Office</vt:lpstr>
      <vt:lpstr>НАЦИОНАЛЬНЫЕ ИНТЕРЕСЫ, УГРОЗЫ,  ОЦЕНКА СОСТОЯНИЯ И НАПРАВЛЕНИЯ ОБЕСПЕЧЕНИЯ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ЭКОЛОГИЧЕСКАЯ И БИОЛОГИЧЕСКАЯ БЕЗОПАСНОСТЬ РЕСПУБЛИКИ БЕЛАРУСЬ –  НАЦИОНАЛЬНЫЕ ИНТЕРЕСЫ, УГРОЗЫ,  ОЦЕНКА СОСТОЯНИЯ И НАПРАВЛЕНИЯ ОБЕСПЕЧЕНИЯ</dc:title>
  <dc:creator>Kate</dc:creator>
  <cp:lastModifiedBy>Kate</cp:lastModifiedBy>
  <cp:revision>102</cp:revision>
  <dcterms:created xsi:type="dcterms:W3CDTF">2023-06-12T06:55:15Z</dcterms:created>
  <dcterms:modified xsi:type="dcterms:W3CDTF">2023-06-12T13:44:39Z</dcterms:modified>
</cp:coreProperties>
</file>