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7" r:id="rId20"/>
    <p:sldId id="276" r:id="rId21"/>
  </p:sldIdLst>
  <p:sldSz cx="9753600" cy="73152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inzel Decorative" panose="020B0604020202020204" charset="0"/>
      <p:regular r:id="rId27"/>
    </p:embeddedFont>
    <p:embeddedFont>
      <p:font typeface="Public Sans" panose="020B0604020202020204" charset="0"/>
      <p:regular r:id="rId28"/>
    </p:embeddedFont>
    <p:embeddedFont>
      <p:font typeface="Public Sans Bold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155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1E4F1-1E56-49C7-9D06-7BD83E2A07FE}" type="datetimeFigureOut">
              <a:rPr lang="ru-RU" smtClean="0"/>
              <a:t>18.07.2023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1BB15-860E-44FE-A533-4D4A5E8510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34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123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57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24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26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50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744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8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629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556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4285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83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59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482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791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58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234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935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20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8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61BB15-860E-44FE-A533-4D4A5E8510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7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080951" cy="7315200"/>
            <a:chOff x="0" y="0"/>
            <a:chExt cx="1561918" cy="37085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61918" cy="3708510"/>
            </a:xfrm>
            <a:custGeom>
              <a:avLst/>
              <a:gdLst/>
              <a:ahLst/>
              <a:cxnLst/>
              <a:rect l="l" t="t" r="r" b="b"/>
              <a:pathLst>
                <a:path w="1561918" h="3708510">
                  <a:moveTo>
                    <a:pt x="0" y="0"/>
                  </a:moveTo>
                  <a:lnTo>
                    <a:pt x="1561918" y="0"/>
                  </a:lnTo>
                  <a:lnTo>
                    <a:pt x="1561918" y="3708510"/>
                  </a:lnTo>
                  <a:lnTo>
                    <a:pt x="0" y="3708510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28632" y="1505280"/>
            <a:ext cx="4304639" cy="4304639"/>
          </a:xfrm>
          <a:custGeom>
            <a:avLst/>
            <a:gdLst/>
            <a:ahLst/>
            <a:cxnLst/>
            <a:rect l="l" t="t" r="r" b="b"/>
            <a:pathLst>
              <a:path w="4304639" h="4304639">
                <a:moveTo>
                  <a:pt x="0" y="0"/>
                </a:moveTo>
                <a:lnTo>
                  <a:pt x="4304639" y="0"/>
                </a:lnTo>
                <a:lnTo>
                  <a:pt x="4304639" y="4304640"/>
                </a:lnTo>
                <a:lnTo>
                  <a:pt x="0" y="43046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233271" y="3087441"/>
            <a:ext cx="4520329" cy="123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600" dirty="0" err="1">
                <a:solidFill>
                  <a:srgbClr val="000000"/>
                </a:solidFill>
                <a:latin typeface="Cinzel Decorative"/>
              </a:rPr>
              <a:t>Белорусская</a:t>
            </a:r>
            <a:r>
              <a:rPr lang="en-US" sz="3600" dirty="0">
                <a:solidFill>
                  <a:srgbClr val="000000"/>
                </a:solidFill>
                <a:latin typeface="Cinzel Decorativ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inzel Decorative"/>
              </a:rPr>
              <a:t>партия</a:t>
            </a:r>
            <a:r>
              <a:rPr lang="en-US" sz="3600" dirty="0">
                <a:solidFill>
                  <a:srgbClr val="000000"/>
                </a:solidFill>
                <a:latin typeface="Cinzel Decorative"/>
              </a:rPr>
              <a:t> «</a:t>
            </a:r>
            <a:r>
              <a:rPr lang="en-US" sz="3600" dirty="0" err="1">
                <a:solidFill>
                  <a:srgbClr val="000000"/>
                </a:solidFill>
                <a:latin typeface="Cinzel Decorative"/>
              </a:rPr>
              <a:t>Белая</a:t>
            </a:r>
            <a:r>
              <a:rPr lang="en-US" sz="3600" dirty="0">
                <a:solidFill>
                  <a:srgbClr val="000000"/>
                </a:solidFill>
                <a:latin typeface="Cinzel Decorative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Cinzel Decorative"/>
              </a:rPr>
              <a:t>Русь</a:t>
            </a:r>
            <a:r>
              <a:rPr lang="en-US" sz="3600" dirty="0">
                <a:solidFill>
                  <a:srgbClr val="000000"/>
                </a:solidFill>
                <a:latin typeface="Cinzel Decorative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1808050"/>
            <a:chOff x="0" y="0"/>
            <a:chExt cx="4816593" cy="892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92864"/>
            </a:xfrm>
            <a:custGeom>
              <a:avLst/>
              <a:gdLst/>
              <a:ahLst/>
              <a:cxnLst/>
              <a:rect l="l" t="t" r="r" b="b"/>
              <a:pathLst>
                <a:path w="4816592" h="892864">
                  <a:moveTo>
                    <a:pt x="0" y="0"/>
                  </a:moveTo>
                  <a:lnTo>
                    <a:pt x="4816592" y="0"/>
                  </a:lnTo>
                  <a:lnTo>
                    <a:pt x="4816592" y="892864"/>
                  </a:lnTo>
                  <a:lnTo>
                    <a:pt x="0" y="892864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6951" y="266701"/>
            <a:ext cx="9631183" cy="464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spc="135">
                <a:solidFill>
                  <a:srgbClr val="000000"/>
                </a:solidFill>
                <a:latin typeface="Public Sans Bold"/>
              </a:rPr>
              <a:t>ВЫСШИЙ ОРГАН ПАРТИИ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0880" y="1025309"/>
            <a:ext cx="9622720" cy="410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 err="1">
                <a:solidFill>
                  <a:srgbClr val="00B050"/>
                </a:solidFill>
                <a:latin typeface="Public Sans Bold"/>
              </a:rPr>
              <a:t>Съезд</a:t>
            </a:r>
            <a:r>
              <a:rPr lang="en-US" sz="2499" dirty="0">
                <a:solidFill>
                  <a:srgbClr val="00B050"/>
                </a:solidFill>
                <a:latin typeface="Public Sans Bold"/>
              </a:rPr>
              <a:t> </a:t>
            </a:r>
            <a:r>
              <a:rPr lang="en-US" sz="2499" dirty="0" err="1">
                <a:solidFill>
                  <a:srgbClr val="00B050"/>
                </a:solidFill>
                <a:latin typeface="Public Sans Bold"/>
              </a:rPr>
              <a:t>Партии</a:t>
            </a:r>
            <a:r>
              <a:rPr lang="en-US" sz="2499" dirty="0">
                <a:solidFill>
                  <a:srgbClr val="00B050"/>
                </a:solidFill>
                <a:latin typeface="Public Sans Bold"/>
              </a:rPr>
              <a:t> </a:t>
            </a:r>
            <a:r>
              <a:rPr lang="en-US" sz="2499" dirty="0">
                <a:solidFill>
                  <a:srgbClr val="000000"/>
                </a:solidFill>
                <a:latin typeface="Public Sans Bold"/>
              </a:rPr>
              <a:t>- </a:t>
            </a:r>
            <a:r>
              <a:rPr lang="en-US" sz="2499" dirty="0" err="1">
                <a:solidFill>
                  <a:srgbClr val="000000"/>
                </a:solidFill>
                <a:latin typeface="Public Sans Bold"/>
              </a:rPr>
              <a:t>высший</a:t>
            </a:r>
            <a:r>
              <a:rPr lang="en-US" sz="24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ublic Sans Bold"/>
              </a:rPr>
              <a:t>коллегиальный</a:t>
            </a:r>
            <a:r>
              <a:rPr lang="en-US" sz="24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ublic Sans Bold"/>
              </a:rPr>
              <a:t>орган</a:t>
            </a:r>
            <a:r>
              <a:rPr lang="en-US" sz="24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ublic Sans Bold"/>
              </a:rPr>
              <a:t>Партии</a:t>
            </a:r>
            <a:endParaRPr lang="en-US" sz="2499" dirty="0">
              <a:solidFill>
                <a:srgbClr val="000000"/>
              </a:solidFill>
              <a:latin typeface="Public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0119" y="1920351"/>
            <a:ext cx="8124846" cy="712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Съезд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созывается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Высшим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политическим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советом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u="sng" dirty="0" err="1">
                <a:solidFill>
                  <a:srgbClr val="000000"/>
                </a:solidFill>
                <a:latin typeface="Public Sans"/>
              </a:rPr>
              <a:t>не</a:t>
            </a:r>
            <a:r>
              <a:rPr lang="en-US" sz="2099" u="sng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u="sng" dirty="0" err="1">
                <a:solidFill>
                  <a:srgbClr val="000000"/>
                </a:solidFill>
                <a:latin typeface="Public Sans"/>
              </a:rPr>
              <a:t>реже</a:t>
            </a:r>
            <a:r>
              <a:rPr lang="en-US" sz="2099" u="sng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u="sng" dirty="0" err="1">
                <a:solidFill>
                  <a:srgbClr val="000000"/>
                </a:solidFill>
                <a:latin typeface="Public Sans"/>
              </a:rPr>
              <a:t>одного</a:t>
            </a:r>
            <a:r>
              <a:rPr lang="en-US" sz="2099" u="sng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u="sng" dirty="0" err="1">
                <a:solidFill>
                  <a:srgbClr val="000000"/>
                </a:solidFill>
                <a:latin typeface="Public Sans"/>
              </a:rPr>
              <a:t>раза</a:t>
            </a:r>
            <a:r>
              <a:rPr lang="en-US" sz="2099" u="sng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2099" u="sng" dirty="0" err="1">
                <a:solidFill>
                  <a:srgbClr val="000000"/>
                </a:solidFill>
                <a:latin typeface="Public Sans"/>
              </a:rPr>
              <a:t>пять</a:t>
            </a:r>
            <a:r>
              <a:rPr lang="en-US" sz="2099" u="sng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u="sng" dirty="0" err="1">
                <a:solidFill>
                  <a:srgbClr val="000000"/>
                </a:solidFill>
                <a:latin typeface="Public Sans"/>
              </a:rPr>
              <a:t>лет</a:t>
            </a:r>
            <a:r>
              <a:rPr lang="ru-RU" sz="2099" dirty="0">
                <a:solidFill>
                  <a:srgbClr val="000000"/>
                </a:solidFill>
                <a:latin typeface="Public Sans"/>
              </a:rPr>
              <a:t>.</a:t>
            </a:r>
            <a:endParaRPr lang="en-US" sz="2099" dirty="0">
              <a:solidFill>
                <a:srgbClr val="000000"/>
              </a:solidFill>
              <a:latin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440" y="2745219"/>
            <a:ext cx="9688160" cy="833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Постоянно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действующими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руководящими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и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исполнительными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органами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Партии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в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период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между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Съездами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Партии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b="1" dirty="0" err="1">
                <a:solidFill>
                  <a:srgbClr val="000000"/>
                </a:solidFill>
                <a:latin typeface="Public Sans Bold"/>
              </a:rPr>
              <a:t>являются</a:t>
            </a:r>
            <a:r>
              <a:rPr lang="en-US" sz="2399" b="1" dirty="0">
                <a:solidFill>
                  <a:srgbClr val="000000"/>
                </a:solidFill>
                <a:latin typeface="Public Sans Bold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3878706"/>
            <a:ext cx="9753600" cy="2123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796" lvl="1" indent="-215898" algn="ctr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Коллегиальный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руководящий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орган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-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Высший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политический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совет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партии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.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период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между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заседаниями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Высшего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политического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совета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для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выполнения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его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функции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избирается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Президиум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Высшего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политического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совета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Партии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;</a:t>
            </a:r>
          </a:p>
          <a:p>
            <a:pPr marL="431796" lvl="1" indent="-215898" algn="ctr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Единоличный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руководящий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орган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-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Председатель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Партии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;</a:t>
            </a:r>
          </a:p>
          <a:p>
            <a:pPr marL="431796" lvl="1" indent="-215898" algn="ctr">
              <a:lnSpc>
                <a:spcPts val="2799"/>
              </a:lnSpc>
              <a:buFont typeface="Arial"/>
              <a:buChar char="•"/>
            </a:pP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Исполнительный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орган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999" dirty="0">
                <a:solidFill>
                  <a:srgbClr val="000000"/>
                </a:solidFill>
                <a:latin typeface="Public Sans"/>
              </a:rPr>
              <a:t> -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Секретариат</a:t>
            </a:r>
            <a:r>
              <a:rPr lang="en-US" sz="19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1999" dirty="0" err="1">
                <a:solidFill>
                  <a:srgbClr val="00B050"/>
                </a:solidFill>
                <a:latin typeface="Public Sans"/>
              </a:rPr>
              <a:t>Партии</a:t>
            </a:r>
            <a:r>
              <a:rPr lang="ru-RU" sz="1999" dirty="0">
                <a:solidFill>
                  <a:srgbClr val="00B050"/>
                </a:solidFill>
                <a:latin typeface="Public Sans"/>
              </a:rPr>
              <a:t>.</a:t>
            </a:r>
            <a:endParaRPr lang="en-US" sz="1999" dirty="0">
              <a:solidFill>
                <a:srgbClr val="00B050"/>
              </a:solidFill>
              <a:latin typeface="Public San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1808050"/>
            <a:chOff x="0" y="0"/>
            <a:chExt cx="4816593" cy="892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92864"/>
            </a:xfrm>
            <a:custGeom>
              <a:avLst/>
              <a:gdLst/>
              <a:ahLst/>
              <a:cxnLst/>
              <a:rect l="l" t="t" r="r" b="b"/>
              <a:pathLst>
                <a:path w="4816592" h="892864">
                  <a:moveTo>
                    <a:pt x="0" y="0"/>
                  </a:moveTo>
                  <a:lnTo>
                    <a:pt x="4816592" y="0"/>
                  </a:lnTo>
                  <a:lnTo>
                    <a:pt x="4816592" y="892864"/>
                  </a:lnTo>
                  <a:lnTo>
                    <a:pt x="0" y="892864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5440" y="655320"/>
            <a:ext cx="9631183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spc="155">
                <a:solidFill>
                  <a:srgbClr val="000000"/>
                </a:solidFill>
                <a:latin typeface="Public Sans Bold"/>
              </a:rPr>
              <a:t>ОРГАНИЗАЦИОННАЯ СТРУКТУРА ПАРТИИ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0495" y="1966632"/>
            <a:ext cx="9622720" cy="1746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dirty="0" err="1">
                <a:solidFill>
                  <a:srgbClr val="000000"/>
                </a:solidFill>
                <a:latin typeface="Public Sans Bold"/>
              </a:rPr>
              <a:t>По</a:t>
            </a:r>
            <a:r>
              <a:rPr lang="en-US" sz="24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Public Sans Bold"/>
              </a:rPr>
              <a:t>территориальному</a:t>
            </a:r>
            <a:r>
              <a:rPr lang="en-US" sz="2499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499" b="1" dirty="0" err="1">
                <a:solidFill>
                  <a:srgbClr val="000000"/>
                </a:solidFill>
                <a:latin typeface="Public Sans Bold"/>
              </a:rPr>
              <a:t>принципу</a:t>
            </a:r>
            <a:r>
              <a:rPr lang="en-US" sz="2499" b="1" dirty="0">
                <a:solidFill>
                  <a:srgbClr val="000000"/>
                </a:solidFill>
                <a:latin typeface="Public Sans Bold"/>
              </a:rPr>
              <a:t>: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Public Sans"/>
              </a:rPr>
              <a:t>областное</a:t>
            </a:r>
            <a:r>
              <a:rPr lang="en-US" sz="24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ublic Sans"/>
              </a:rPr>
              <a:t>отделение</a:t>
            </a:r>
            <a:r>
              <a:rPr lang="ru-RU" sz="2499" dirty="0">
                <a:solidFill>
                  <a:srgbClr val="000000"/>
                </a:solidFill>
                <a:latin typeface="Public Sans"/>
              </a:rPr>
              <a:t>;</a:t>
            </a:r>
            <a:r>
              <a:rPr lang="en-US" sz="2499" dirty="0">
                <a:solidFill>
                  <a:srgbClr val="000000"/>
                </a:solidFill>
                <a:latin typeface="Public Sans"/>
              </a:rPr>
              <a:t> </a:t>
            </a: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Public Sans"/>
              </a:rPr>
              <a:t>местное</a:t>
            </a:r>
            <a:r>
              <a:rPr lang="en-US" sz="24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ublic Sans"/>
              </a:rPr>
              <a:t>отделение</a:t>
            </a:r>
            <a:r>
              <a:rPr lang="ru-RU" sz="2499" dirty="0">
                <a:solidFill>
                  <a:srgbClr val="000000"/>
                </a:solidFill>
                <a:latin typeface="Public Sans"/>
              </a:rPr>
              <a:t>;</a:t>
            </a:r>
            <a:endParaRPr lang="en-US" sz="2499" dirty="0">
              <a:solidFill>
                <a:srgbClr val="000000"/>
              </a:solidFill>
              <a:latin typeface="Public Sans"/>
            </a:endParaRPr>
          </a:p>
          <a:p>
            <a:pPr marL="342900" indent="-342900" algn="ctr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 err="1">
                <a:solidFill>
                  <a:srgbClr val="000000"/>
                </a:solidFill>
                <a:latin typeface="Public Sans"/>
              </a:rPr>
              <a:t>первичное</a:t>
            </a:r>
            <a:r>
              <a:rPr lang="en-US" sz="24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499" dirty="0" err="1">
                <a:solidFill>
                  <a:srgbClr val="000000"/>
                </a:solidFill>
                <a:latin typeface="Public Sans"/>
              </a:rPr>
              <a:t>отделение</a:t>
            </a:r>
            <a:r>
              <a:rPr lang="en-US" sz="2499" dirty="0">
                <a:solidFill>
                  <a:srgbClr val="000000"/>
                </a:solidFill>
                <a:latin typeface="Public Sans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440" y="4203746"/>
            <a:ext cx="9622720" cy="170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Организационная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структура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Партии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наделяемая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правами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юридического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лица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в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соответствии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с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пунктом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12.4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Устава</a:t>
            </a:r>
            <a:r>
              <a:rPr lang="ru-RU" sz="2399" dirty="0">
                <a:solidFill>
                  <a:srgbClr val="000000"/>
                </a:solidFill>
                <a:latin typeface="Public Sans Bold"/>
              </a:rPr>
              <a:t> Партии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приобретает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такие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права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с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момента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государственной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регистрации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в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порядке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,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установленном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законодательством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Республики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 Bold"/>
              </a:rPr>
              <a:t>Беларусь</a:t>
            </a:r>
            <a:r>
              <a:rPr lang="en-US" sz="2399" dirty="0">
                <a:solidFill>
                  <a:srgbClr val="000000"/>
                </a:solidFill>
                <a:latin typeface="Public Sans Bold"/>
              </a:rPr>
              <a:t>  </a:t>
            </a:r>
          </a:p>
        </p:txBody>
      </p:sp>
      <p:sp>
        <p:nvSpPr>
          <p:cNvPr id="8" name="Freeform 8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9337" y="1774039"/>
            <a:ext cx="2577824" cy="1248711"/>
            <a:chOff x="0" y="0"/>
            <a:chExt cx="1272999" cy="6166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72999" cy="616647"/>
            </a:xfrm>
            <a:custGeom>
              <a:avLst/>
              <a:gdLst/>
              <a:ahLst/>
              <a:cxnLst/>
              <a:rect l="l" t="t" r="r" b="b"/>
              <a:pathLst>
                <a:path w="1272999" h="616647">
                  <a:moveTo>
                    <a:pt x="0" y="0"/>
                  </a:moveTo>
                  <a:lnTo>
                    <a:pt x="1272999" y="0"/>
                  </a:lnTo>
                  <a:lnTo>
                    <a:pt x="1272999" y="616647"/>
                  </a:lnTo>
                  <a:lnTo>
                    <a:pt x="0" y="616647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9753600" cy="1670651"/>
            <a:chOff x="0" y="0"/>
            <a:chExt cx="4816593" cy="82501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825013"/>
            </a:xfrm>
            <a:custGeom>
              <a:avLst/>
              <a:gdLst/>
              <a:ahLst/>
              <a:cxnLst/>
              <a:rect l="l" t="t" r="r" b="b"/>
              <a:pathLst>
                <a:path w="4816592" h="825013">
                  <a:moveTo>
                    <a:pt x="0" y="0"/>
                  </a:moveTo>
                  <a:lnTo>
                    <a:pt x="4816592" y="0"/>
                  </a:lnTo>
                  <a:lnTo>
                    <a:pt x="4816592" y="825013"/>
                  </a:lnTo>
                  <a:lnTo>
                    <a:pt x="0" y="825013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9337" y="2198687"/>
            <a:ext cx="2577824" cy="39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199" dirty="0">
                <a:solidFill>
                  <a:srgbClr val="000000"/>
                </a:solidFill>
                <a:latin typeface="Public Sans Bold"/>
              </a:rPr>
              <a:t>КОНФЕРЕНЦИЯ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042" y="765901"/>
            <a:ext cx="9631183" cy="986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140" dirty="0">
                <a:solidFill>
                  <a:srgbClr val="000000"/>
                </a:solidFill>
                <a:latin typeface="Public Sans Bold"/>
              </a:rPr>
              <a:t>ОРГАНЫ ОРГАНИЗАЦИОННЫХ СТРУКТУР ПАРТИИ</a:t>
            </a:r>
          </a:p>
        </p:txBody>
      </p:sp>
      <p:sp>
        <p:nvSpPr>
          <p:cNvPr id="10" name="Freeform 10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2411939" y="3127525"/>
            <a:ext cx="2577824" cy="1248711"/>
            <a:chOff x="0" y="0"/>
            <a:chExt cx="1272999" cy="61664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2999" cy="616647"/>
            </a:xfrm>
            <a:custGeom>
              <a:avLst/>
              <a:gdLst/>
              <a:ahLst/>
              <a:cxnLst/>
              <a:rect l="l" t="t" r="r" b="b"/>
              <a:pathLst>
                <a:path w="1272999" h="616647">
                  <a:moveTo>
                    <a:pt x="0" y="0"/>
                  </a:moveTo>
                  <a:lnTo>
                    <a:pt x="1272999" y="0"/>
                  </a:lnTo>
                  <a:lnTo>
                    <a:pt x="1272999" y="616647"/>
                  </a:lnTo>
                  <a:lnTo>
                    <a:pt x="0" y="616647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60877" y="4519070"/>
            <a:ext cx="2577824" cy="1248711"/>
            <a:chOff x="0" y="0"/>
            <a:chExt cx="1272999" cy="61664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72999" cy="616647"/>
            </a:xfrm>
            <a:custGeom>
              <a:avLst/>
              <a:gdLst/>
              <a:ahLst/>
              <a:cxnLst/>
              <a:rect l="l" t="t" r="r" b="b"/>
              <a:pathLst>
                <a:path w="1272999" h="616647">
                  <a:moveTo>
                    <a:pt x="0" y="0"/>
                  </a:moveTo>
                  <a:lnTo>
                    <a:pt x="1272999" y="0"/>
                  </a:lnTo>
                  <a:lnTo>
                    <a:pt x="1272999" y="616647"/>
                  </a:lnTo>
                  <a:lnTo>
                    <a:pt x="0" y="616647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6619810" y="5959325"/>
            <a:ext cx="2577824" cy="1248711"/>
            <a:chOff x="0" y="0"/>
            <a:chExt cx="1272999" cy="6166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272999" cy="616647"/>
            </a:xfrm>
            <a:custGeom>
              <a:avLst/>
              <a:gdLst/>
              <a:ahLst/>
              <a:cxnLst/>
              <a:rect l="l" t="t" r="r" b="b"/>
              <a:pathLst>
                <a:path w="1272999" h="616647">
                  <a:moveTo>
                    <a:pt x="0" y="0"/>
                  </a:moveTo>
                  <a:lnTo>
                    <a:pt x="1272999" y="0"/>
                  </a:lnTo>
                  <a:lnTo>
                    <a:pt x="1272999" y="616647"/>
                  </a:lnTo>
                  <a:lnTo>
                    <a:pt x="0" y="616647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411939" y="3183217"/>
            <a:ext cx="2577824" cy="1118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Public Sans Bold"/>
              </a:rPr>
              <a:t>СОВЕТ </a:t>
            </a:r>
          </a:p>
          <a:p>
            <a:pPr algn="ctr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Public Sans"/>
              </a:rPr>
              <a:t>(ПРЕЗИДИУМ СОВЕТА)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60877" y="4918953"/>
            <a:ext cx="2577824" cy="391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Public Sans Bold"/>
              </a:rPr>
              <a:t>СЕКРЕТАРИАТ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619810" y="5968682"/>
            <a:ext cx="2577824" cy="117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Public Sans Bold"/>
              </a:rPr>
              <a:t>КОНТРОЛЬНО-РЕВИЗИОННАЯ КОМИССИЯ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5FE1ED8-4EDB-4E94-AA53-818D55FDC898}"/>
              </a:ext>
            </a:extLst>
          </p:cNvPr>
          <p:cNvCxnSpPr/>
          <p:nvPr/>
        </p:nvCxnSpPr>
        <p:spPr>
          <a:xfrm flipH="1">
            <a:off x="2895600" y="1295065"/>
            <a:ext cx="1981200" cy="903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11B5EB7B-325A-4EAA-BB05-D809C671D6FC}"/>
              </a:ext>
            </a:extLst>
          </p:cNvPr>
          <p:cNvCxnSpPr/>
          <p:nvPr/>
        </p:nvCxnSpPr>
        <p:spPr>
          <a:xfrm flipH="1">
            <a:off x="3733800" y="1295065"/>
            <a:ext cx="1143000" cy="1832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F1BA41A-DAD6-4669-AD65-DB698B4B753F}"/>
              </a:ext>
            </a:extLst>
          </p:cNvPr>
          <p:cNvCxnSpPr/>
          <p:nvPr/>
        </p:nvCxnSpPr>
        <p:spPr>
          <a:xfrm>
            <a:off x="4876800" y="1295065"/>
            <a:ext cx="838200" cy="3224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DD86CE0-5325-4262-B6CD-3B2E1E589264}"/>
              </a:ext>
            </a:extLst>
          </p:cNvPr>
          <p:cNvCxnSpPr/>
          <p:nvPr/>
        </p:nvCxnSpPr>
        <p:spPr>
          <a:xfrm>
            <a:off x="4876800" y="1295065"/>
            <a:ext cx="3581400" cy="4625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1670651"/>
            <a:chOff x="0" y="0"/>
            <a:chExt cx="4816593" cy="8250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825013"/>
            </a:xfrm>
            <a:custGeom>
              <a:avLst/>
              <a:gdLst/>
              <a:ahLst/>
              <a:cxnLst/>
              <a:rect l="l" t="t" r="r" b="b"/>
              <a:pathLst>
                <a:path w="4816592" h="825013">
                  <a:moveTo>
                    <a:pt x="0" y="0"/>
                  </a:moveTo>
                  <a:lnTo>
                    <a:pt x="4816592" y="0"/>
                  </a:lnTo>
                  <a:lnTo>
                    <a:pt x="4816592" y="825013"/>
                  </a:lnTo>
                  <a:lnTo>
                    <a:pt x="0" y="825013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655320"/>
            <a:ext cx="963118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>
                <a:solidFill>
                  <a:srgbClr val="000000"/>
                </a:solidFill>
                <a:latin typeface="Public Sans Bold"/>
              </a:rPr>
              <a:t>ПЕРВИЧНЫЕ ОТДЕЛЕНИЯ ПАРТИИ </a:t>
            </a:r>
          </a:p>
        </p:txBody>
      </p:sp>
      <p:sp>
        <p:nvSpPr>
          <p:cNvPr id="6" name="Freeform 6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6700" y="1880135"/>
            <a:ext cx="9220199" cy="5196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Высшим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органом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является</a:t>
            </a:r>
            <a:r>
              <a:rPr lang="ru-RU" sz="2500" dirty="0">
                <a:solidFill>
                  <a:srgbClr val="000000"/>
                </a:solidFill>
                <a:latin typeface="Public Sans"/>
              </a:rPr>
              <a:t> </a:t>
            </a:r>
          </a:p>
          <a:p>
            <a:pPr algn="ctr">
              <a:lnSpc>
                <a:spcPts val="3359"/>
              </a:lnSpc>
            </a:pPr>
            <a:r>
              <a:rPr lang="en-US" sz="2500" b="1" dirty="0" err="1">
                <a:solidFill>
                  <a:srgbClr val="00B050"/>
                </a:solidFill>
                <a:latin typeface="Public Sans"/>
              </a:rPr>
              <a:t>Общее</a:t>
            </a:r>
            <a:r>
              <a:rPr lang="en-US" sz="2500" b="1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2500" b="1" dirty="0" err="1">
                <a:solidFill>
                  <a:srgbClr val="00B050"/>
                </a:solidFill>
                <a:latin typeface="Public Sans"/>
              </a:rPr>
              <a:t>собрание</a:t>
            </a:r>
            <a:r>
              <a:rPr lang="en-US" sz="2500" dirty="0">
                <a:solidFill>
                  <a:srgbClr val="00B050"/>
                </a:solidFill>
                <a:latin typeface="Public Sans"/>
              </a:rPr>
              <a:t>.</a:t>
            </a:r>
            <a:endParaRPr lang="ru-RU" sz="2500" dirty="0">
              <a:solidFill>
                <a:srgbClr val="00B050"/>
              </a:solidFill>
              <a:latin typeface="Public Sans"/>
            </a:endParaRPr>
          </a:p>
          <a:p>
            <a:pPr algn="ctr">
              <a:lnSpc>
                <a:spcPts val="3359"/>
              </a:lnSpc>
            </a:pP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Постоянно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действующими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руководящими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органами</a:t>
            </a:r>
            <a:r>
              <a:rPr lang="ru-RU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являются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endParaRPr lang="ru-RU" sz="2500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3359"/>
              </a:lnSpc>
            </a:pPr>
            <a:r>
              <a:rPr lang="en-US" sz="2500" b="1" dirty="0" err="1">
                <a:solidFill>
                  <a:srgbClr val="00B050"/>
                </a:solidFill>
                <a:latin typeface="Public Sans"/>
              </a:rPr>
              <a:t>Совет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2500" b="1" dirty="0" err="1">
                <a:solidFill>
                  <a:srgbClr val="00B050"/>
                </a:solidFill>
                <a:latin typeface="Public Sans"/>
              </a:rPr>
              <a:t>Секретарь</a:t>
            </a:r>
            <a:r>
              <a:rPr lang="en-US" sz="2500" dirty="0">
                <a:solidFill>
                  <a:srgbClr val="00B050"/>
                </a:solidFill>
                <a:latin typeface="Public Sans"/>
              </a:rPr>
              <a:t>.</a:t>
            </a:r>
          </a:p>
          <a:p>
            <a:pPr algn="ctr">
              <a:lnSpc>
                <a:spcPts val="3359"/>
              </a:lnSpc>
            </a:pP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Общее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собрание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созывается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Секретарем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u="sng" dirty="0" err="1">
                <a:solidFill>
                  <a:srgbClr val="000000"/>
                </a:solidFill>
                <a:latin typeface="Public Sans"/>
              </a:rPr>
              <a:t>не</a:t>
            </a:r>
            <a:r>
              <a:rPr lang="en-US" sz="2500" u="sng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u="sng" dirty="0" err="1">
                <a:solidFill>
                  <a:srgbClr val="000000"/>
                </a:solidFill>
                <a:latin typeface="Public Sans"/>
              </a:rPr>
              <a:t>реже</a:t>
            </a:r>
            <a:r>
              <a:rPr lang="en-US" sz="2500" u="sng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u="sng" dirty="0" err="1">
                <a:solidFill>
                  <a:srgbClr val="000000"/>
                </a:solidFill>
                <a:latin typeface="Public Sans"/>
              </a:rPr>
              <a:t>одного</a:t>
            </a:r>
            <a:r>
              <a:rPr lang="en-US" sz="2500" u="sng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u="sng" dirty="0" err="1">
                <a:solidFill>
                  <a:srgbClr val="000000"/>
                </a:solidFill>
                <a:latin typeface="Public Sans"/>
              </a:rPr>
              <a:t>раза</a:t>
            </a:r>
            <a:r>
              <a:rPr lang="en-US" sz="2500" u="sng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2500" u="sng" dirty="0" err="1">
                <a:solidFill>
                  <a:srgbClr val="000000"/>
                </a:solidFill>
                <a:latin typeface="Public Sans"/>
              </a:rPr>
              <a:t>год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.</a:t>
            </a:r>
            <a:r>
              <a:rPr lang="ru-RU" sz="2500" dirty="0">
                <a:solidFill>
                  <a:srgbClr val="000000"/>
                </a:solidFill>
                <a:latin typeface="Public Sans"/>
              </a:rPr>
              <a:t> 	</a:t>
            </a:r>
          </a:p>
          <a:p>
            <a:pPr algn="ctr">
              <a:lnSpc>
                <a:spcPts val="3359"/>
              </a:lnSpc>
            </a:pP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Общее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собрание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может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созываться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решению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Совета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либо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по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письменному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предложению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не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менее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одной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трети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членов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состоящих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на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учете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первичном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Public Sans"/>
              </a:rPr>
              <a:t>отделении</a:t>
            </a:r>
            <a:r>
              <a:rPr lang="en-US" sz="2500" dirty="0">
                <a:solidFill>
                  <a:srgbClr val="000000"/>
                </a:solidFill>
                <a:latin typeface="Public Sans"/>
              </a:rPr>
              <a:t>. </a:t>
            </a:r>
          </a:p>
          <a:p>
            <a:pPr algn="ctr">
              <a:lnSpc>
                <a:spcPts val="3359"/>
              </a:lnSpc>
            </a:pPr>
            <a:r>
              <a:rPr lang="en-US" sz="2500" dirty="0">
                <a:solidFill>
                  <a:srgbClr val="000000"/>
                </a:solidFill>
                <a:latin typeface="Public Sans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954031"/>
            <a:ext cx="9753600" cy="443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Общее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собрание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вправе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рассматривать</a:t>
            </a:r>
            <a:endParaRPr lang="en-US" sz="2099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 dirty="0">
                <a:solidFill>
                  <a:srgbClr val="000000"/>
                </a:solidFill>
                <a:latin typeface="Public Sans"/>
              </a:rPr>
              <a:t>и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решать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любые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вопросы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деятельности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кроме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вопросов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отнесенных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настоящим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Уставом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к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компетенции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высших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руководящих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органов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областного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(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Минского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) и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местного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.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B050"/>
                </a:solidFill>
                <a:latin typeface="Public Sans"/>
              </a:rPr>
              <a:t>Совет</a:t>
            </a:r>
            <a:r>
              <a:rPr lang="en-US" sz="20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B050"/>
                </a:solidFill>
                <a:latin typeface="Public Sans"/>
              </a:rPr>
              <a:t>первичного</a:t>
            </a:r>
            <a:r>
              <a:rPr lang="en-US" sz="20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B05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является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постоянно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действующим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коллегиальным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руководящим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органом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.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Количественный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состав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Совета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определяется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согласованию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с </a:t>
            </a:r>
            <a:r>
              <a:rPr lang="en-US" sz="2099" dirty="0" err="1">
                <a:solidFill>
                  <a:srgbClr val="00B050"/>
                </a:solidFill>
                <a:latin typeface="Public Sans"/>
              </a:rPr>
              <a:t>Советом</a:t>
            </a:r>
            <a:r>
              <a:rPr lang="en-US" sz="20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B050"/>
                </a:solidFill>
                <a:latin typeface="Public Sans"/>
              </a:rPr>
              <a:t>местного</a:t>
            </a:r>
            <a:r>
              <a:rPr lang="en-US" sz="2099" dirty="0">
                <a:solidFill>
                  <a:srgbClr val="00B05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B05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.</a:t>
            </a: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Совет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избирается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Общим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собранием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сроком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на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год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большинством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голосов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числа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членов</a:t>
            </a:r>
            <a:endParaRPr lang="en-US" sz="2099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зарегистрированных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на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Общем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собрании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первичного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отделения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при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наличии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Public Sans"/>
              </a:rPr>
              <a:t>кворума</a:t>
            </a:r>
            <a:r>
              <a:rPr lang="en-US" sz="2099" dirty="0">
                <a:solidFill>
                  <a:srgbClr val="000000"/>
                </a:solidFill>
                <a:latin typeface="Public Sans"/>
              </a:rPr>
              <a:t>.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9753600" cy="1670651"/>
            <a:chOff x="0" y="0"/>
            <a:chExt cx="4816593" cy="82501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825013"/>
            </a:xfrm>
            <a:custGeom>
              <a:avLst/>
              <a:gdLst/>
              <a:ahLst/>
              <a:cxnLst/>
              <a:rect l="l" t="t" r="r" b="b"/>
              <a:pathLst>
                <a:path w="4816592" h="825013">
                  <a:moveTo>
                    <a:pt x="0" y="0"/>
                  </a:moveTo>
                  <a:lnTo>
                    <a:pt x="4816592" y="0"/>
                  </a:lnTo>
                  <a:lnTo>
                    <a:pt x="4816592" y="825013"/>
                  </a:lnTo>
                  <a:lnTo>
                    <a:pt x="0" y="825013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655320"/>
            <a:ext cx="9631183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150" dirty="0">
                <a:solidFill>
                  <a:srgbClr val="000000"/>
                </a:solidFill>
                <a:latin typeface="Public Sans Bold"/>
              </a:rPr>
              <a:t>ПЕРВИЧНЫЕ ОТДЕЛЕНИЯ ПАРТИИ </a:t>
            </a:r>
          </a:p>
        </p:txBody>
      </p:sp>
      <p:sp>
        <p:nvSpPr>
          <p:cNvPr id="7" name="Freeform 7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04758"/>
            <a:ext cx="9753600" cy="1610442"/>
            <a:chOff x="0" y="0"/>
            <a:chExt cx="4816593" cy="7952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95280"/>
            </a:xfrm>
            <a:custGeom>
              <a:avLst/>
              <a:gdLst/>
              <a:ahLst/>
              <a:cxnLst/>
              <a:rect l="l" t="t" r="r" b="b"/>
              <a:pathLst>
                <a:path w="4816592" h="795280">
                  <a:moveTo>
                    <a:pt x="0" y="0"/>
                  </a:moveTo>
                  <a:lnTo>
                    <a:pt x="4816592" y="0"/>
                  </a:lnTo>
                  <a:lnTo>
                    <a:pt x="4816592" y="795280"/>
                  </a:lnTo>
                  <a:lnTo>
                    <a:pt x="0" y="795280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0574" y="551804"/>
            <a:ext cx="7732451" cy="5152954"/>
          </a:xfrm>
          <a:custGeom>
            <a:avLst/>
            <a:gdLst/>
            <a:ahLst/>
            <a:cxnLst/>
            <a:rect l="l" t="t" r="r" b="b"/>
            <a:pathLst>
              <a:path w="7732451" h="5152954">
                <a:moveTo>
                  <a:pt x="0" y="0"/>
                </a:moveTo>
                <a:lnTo>
                  <a:pt x="7732452" y="0"/>
                </a:lnTo>
                <a:lnTo>
                  <a:pt x="7732452" y="5152954"/>
                </a:lnTo>
                <a:lnTo>
                  <a:pt x="0" y="51529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6057387"/>
            <a:ext cx="9753600" cy="78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110">
                <a:solidFill>
                  <a:srgbClr val="000000"/>
                </a:solidFill>
                <a:latin typeface="Public Sans Bold"/>
              </a:rPr>
              <a:t>РЕГИОНАЛЬНОЕ ОТДЕЛЕНИЕ БЕЛОРУССКОЙ ПАРТИИ «БЕЛАЯ РУСЬ» СОЗДАНО 18 МАЯ В ЛЕНИНСКОМ РАЙОНЕ МОГИЛЕВА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15807" y="949474"/>
            <a:ext cx="4063776" cy="2708126"/>
          </a:xfrm>
          <a:custGeom>
            <a:avLst/>
            <a:gdLst/>
            <a:ahLst/>
            <a:cxnLst/>
            <a:rect l="l" t="t" r="r" b="b"/>
            <a:pathLst>
              <a:path w="4063776" h="2708126">
                <a:moveTo>
                  <a:pt x="0" y="0"/>
                </a:moveTo>
                <a:lnTo>
                  <a:pt x="4063777" y="0"/>
                </a:lnTo>
                <a:lnTo>
                  <a:pt x="4063777" y="2708126"/>
                </a:lnTo>
                <a:lnTo>
                  <a:pt x="0" y="27081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049142" y="3906461"/>
            <a:ext cx="4597107" cy="3063541"/>
          </a:xfrm>
          <a:custGeom>
            <a:avLst/>
            <a:gdLst/>
            <a:ahLst/>
            <a:cxnLst/>
            <a:rect l="l" t="t" r="r" b="b"/>
            <a:pathLst>
              <a:path w="4597107" h="3063541">
                <a:moveTo>
                  <a:pt x="0" y="0"/>
                </a:moveTo>
                <a:lnTo>
                  <a:pt x="4597107" y="0"/>
                </a:lnTo>
                <a:lnTo>
                  <a:pt x="4597107" y="3063541"/>
                </a:lnTo>
                <a:lnTo>
                  <a:pt x="0" y="306354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6334" y="3906461"/>
            <a:ext cx="4597107" cy="3063541"/>
          </a:xfrm>
          <a:custGeom>
            <a:avLst/>
            <a:gdLst/>
            <a:ahLst/>
            <a:cxnLst/>
            <a:rect l="l" t="t" r="r" b="b"/>
            <a:pathLst>
              <a:path w="4597107" h="3063541">
                <a:moveTo>
                  <a:pt x="0" y="0"/>
                </a:moveTo>
                <a:lnTo>
                  <a:pt x="4597108" y="0"/>
                </a:lnTo>
                <a:lnTo>
                  <a:pt x="4597108" y="3063541"/>
                </a:lnTo>
                <a:lnTo>
                  <a:pt x="0" y="30635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93000" y="949474"/>
            <a:ext cx="4063776" cy="2708126"/>
          </a:xfrm>
          <a:custGeom>
            <a:avLst/>
            <a:gdLst/>
            <a:ahLst/>
            <a:cxnLst/>
            <a:rect l="l" t="t" r="r" b="b"/>
            <a:pathLst>
              <a:path w="4063776" h="2708126">
                <a:moveTo>
                  <a:pt x="0" y="0"/>
                </a:moveTo>
                <a:lnTo>
                  <a:pt x="4063776" y="0"/>
                </a:lnTo>
                <a:lnTo>
                  <a:pt x="4063776" y="2708126"/>
                </a:lnTo>
                <a:lnTo>
                  <a:pt x="0" y="27081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704758"/>
            <a:ext cx="9753600" cy="1610442"/>
            <a:chOff x="0" y="0"/>
            <a:chExt cx="4816593" cy="7952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795280"/>
            </a:xfrm>
            <a:custGeom>
              <a:avLst/>
              <a:gdLst/>
              <a:ahLst/>
              <a:cxnLst/>
              <a:rect l="l" t="t" r="r" b="b"/>
              <a:pathLst>
                <a:path w="4816592" h="795280">
                  <a:moveTo>
                    <a:pt x="0" y="0"/>
                  </a:moveTo>
                  <a:lnTo>
                    <a:pt x="4816592" y="0"/>
                  </a:lnTo>
                  <a:lnTo>
                    <a:pt x="4816592" y="795280"/>
                  </a:lnTo>
                  <a:lnTo>
                    <a:pt x="0" y="795280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3926" y="876147"/>
            <a:ext cx="7245747" cy="4828611"/>
          </a:xfrm>
          <a:custGeom>
            <a:avLst/>
            <a:gdLst/>
            <a:ahLst/>
            <a:cxnLst/>
            <a:rect l="l" t="t" r="r" b="b"/>
            <a:pathLst>
              <a:path w="7245747" h="4828611">
                <a:moveTo>
                  <a:pt x="0" y="0"/>
                </a:moveTo>
                <a:lnTo>
                  <a:pt x="7245748" y="0"/>
                </a:lnTo>
                <a:lnTo>
                  <a:pt x="7245748" y="4828611"/>
                </a:lnTo>
                <a:lnTo>
                  <a:pt x="0" y="4828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0" y="6057387"/>
            <a:ext cx="9753600" cy="782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 spc="110">
                <a:solidFill>
                  <a:srgbClr val="000000"/>
                </a:solidFill>
                <a:latin typeface="Public Sans Bold"/>
              </a:rPr>
              <a:t>РЕГИОНАЛЬНОЕ ОТДЕЛЕНИЕ БЕЛОРУССКОЙ ПАРТИИ «БЕЛАЯ РУСЬ» СОЗДАНО 19 МАЯ В ОКТЯБРЬСКОМ РАЙОНЕ МОГИЛЕВА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753600" cy="1700530"/>
            <a:chOff x="0" y="0"/>
            <a:chExt cx="4816593" cy="9463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46364"/>
            </a:xfrm>
            <a:custGeom>
              <a:avLst/>
              <a:gdLst/>
              <a:ahLst/>
              <a:cxnLst/>
              <a:rect l="l" t="t" r="r" b="b"/>
              <a:pathLst>
                <a:path w="4816592" h="946364">
                  <a:moveTo>
                    <a:pt x="0" y="0"/>
                  </a:moveTo>
                  <a:lnTo>
                    <a:pt x="4816592" y="0"/>
                  </a:lnTo>
                  <a:lnTo>
                    <a:pt x="4816592" y="946364"/>
                  </a:lnTo>
                  <a:lnTo>
                    <a:pt x="0" y="946364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0" y="947964"/>
            <a:ext cx="9631183" cy="445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700" spc="135" dirty="0">
                <a:solidFill>
                  <a:srgbClr val="000000"/>
                </a:solidFill>
                <a:latin typeface="Public Sans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39707" y="1975634"/>
            <a:ext cx="4463002" cy="464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800" spc="135" dirty="0">
                <a:solidFill>
                  <a:srgbClr val="000000"/>
                </a:solidFill>
                <a:latin typeface="Public Sans Bold"/>
              </a:rPr>
              <a:t>ЛЕНИНСКИЙ РАЙОН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050891" y="1983226"/>
            <a:ext cx="4463002" cy="464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0"/>
              </a:lnSpc>
            </a:pPr>
            <a:r>
              <a:rPr lang="en-US" sz="2800" spc="135" dirty="0">
                <a:solidFill>
                  <a:srgbClr val="000000"/>
                </a:solidFill>
                <a:latin typeface="Public Sans Bold"/>
              </a:rPr>
              <a:t>ОКТЯБРЬСКИЙ РАЙОН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0" y="2715557"/>
            <a:ext cx="5033963" cy="10618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300" b="1" dirty="0" err="1">
                <a:solidFill>
                  <a:srgbClr val="000000"/>
                </a:solidFill>
                <a:latin typeface="Public Sans Bold"/>
              </a:rPr>
              <a:t>Председатель</a:t>
            </a:r>
            <a:r>
              <a:rPr lang="en-US" sz="2300" b="1" dirty="0">
                <a:solidFill>
                  <a:srgbClr val="000000"/>
                </a:solidFill>
                <a:latin typeface="Public Sans Bold"/>
              </a:rPr>
              <a:t>: 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Public Sans"/>
              </a:rPr>
              <a:t>ДУПЛЕВСКИЙ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Public Sans"/>
              </a:rPr>
              <a:t>Евгений</a:t>
            </a:r>
            <a:r>
              <a:rPr lang="en-US" sz="23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Public Sans"/>
              </a:rPr>
              <a:t>Иванович</a:t>
            </a:r>
            <a:r>
              <a:rPr lang="en-US" sz="2300" dirty="0">
                <a:solidFill>
                  <a:srgbClr val="000000"/>
                </a:solidFill>
                <a:latin typeface="Public Sans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95538" y="2711546"/>
            <a:ext cx="4868337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300" b="1" dirty="0" err="1">
                <a:solidFill>
                  <a:srgbClr val="000000"/>
                </a:solidFill>
                <a:latin typeface="Public Sans Bold"/>
              </a:rPr>
              <a:t>Председатель</a:t>
            </a:r>
            <a:r>
              <a:rPr lang="en-US" sz="2300" b="1" dirty="0">
                <a:solidFill>
                  <a:srgbClr val="000000"/>
                </a:solidFill>
                <a:latin typeface="Public Sans Bold"/>
              </a:rPr>
              <a:t>: </a:t>
            </a:r>
          </a:p>
          <a:p>
            <a:pPr algn="ctr">
              <a:lnSpc>
                <a:spcPts val="2659"/>
              </a:lnSpc>
            </a:pPr>
            <a:r>
              <a:rPr lang="en-US" sz="2300" dirty="0">
                <a:solidFill>
                  <a:srgbClr val="000000"/>
                </a:solidFill>
                <a:latin typeface="Public Sans"/>
              </a:rPr>
              <a:t>СОЛОВЬЕВ</a:t>
            </a:r>
          </a:p>
          <a:p>
            <a:pPr algn="ctr">
              <a:lnSpc>
                <a:spcPts val="2659"/>
              </a:lnSpc>
            </a:pPr>
            <a:r>
              <a:rPr lang="en-US" sz="2300" dirty="0" err="1">
                <a:solidFill>
                  <a:srgbClr val="000000"/>
                </a:solidFill>
                <a:latin typeface="Public Sans"/>
              </a:rPr>
              <a:t>Петр</a:t>
            </a:r>
            <a:r>
              <a:rPr lang="en-US" sz="23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00" dirty="0" err="1">
                <a:solidFill>
                  <a:srgbClr val="000000"/>
                </a:solidFill>
                <a:latin typeface="Public Sans"/>
              </a:rPr>
              <a:t>Александрович</a:t>
            </a:r>
            <a:endParaRPr lang="en-US" sz="2300" dirty="0">
              <a:solidFill>
                <a:srgbClr val="000000"/>
              </a:solidFill>
              <a:latin typeface="Public San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848223" y="4377130"/>
            <a:ext cx="4868337" cy="170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000" b="1" dirty="0" err="1">
                <a:solidFill>
                  <a:srgbClr val="000000"/>
                </a:solidFill>
                <a:latin typeface="Public Sans Bold"/>
              </a:rPr>
              <a:t>Заместители</a:t>
            </a:r>
            <a:r>
              <a:rPr lang="en-US" sz="2000" b="1" dirty="0">
                <a:solidFill>
                  <a:srgbClr val="000000"/>
                </a:solidFill>
                <a:latin typeface="Public Sans Bold"/>
              </a:rPr>
              <a:t>: </a:t>
            </a:r>
          </a:p>
          <a:p>
            <a:pPr algn="ctr">
              <a:lnSpc>
                <a:spcPts val="2659"/>
              </a:lnSpc>
            </a:pPr>
            <a:r>
              <a:rPr lang="en-US" sz="2000" dirty="0">
                <a:solidFill>
                  <a:srgbClr val="000000"/>
                </a:solidFill>
                <a:latin typeface="Public Sans"/>
              </a:rPr>
              <a:t>ГАЛУШКО</a:t>
            </a:r>
          </a:p>
          <a:p>
            <a:pPr algn="ctr">
              <a:lnSpc>
                <a:spcPts val="2659"/>
              </a:lnSpc>
            </a:pPr>
            <a:r>
              <a:rPr lang="en-US" sz="2000" dirty="0" err="1">
                <a:solidFill>
                  <a:srgbClr val="000000"/>
                </a:solidFill>
                <a:latin typeface="Public Sans"/>
              </a:rPr>
              <a:t>Алла</a:t>
            </a:r>
            <a:r>
              <a:rPr lang="en-US" sz="20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ublic Sans"/>
              </a:rPr>
              <a:t>Александровна</a:t>
            </a:r>
            <a:endParaRPr lang="en-US" sz="2000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2659"/>
              </a:lnSpc>
            </a:pPr>
            <a:r>
              <a:rPr lang="en-US" sz="2000" dirty="0">
                <a:solidFill>
                  <a:srgbClr val="000000"/>
                </a:solidFill>
                <a:latin typeface="Public Sans"/>
              </a:rPr>
              <a:t>КИРКОР</a:t>
            </a:r>
          </a:p>
          <a:p>
            <a:pPr algn="ctr">
              <a:lnSpc>
                <a:spcPts val="2659"/>
              </a:lnSpc>
            </a:pPr>
            <a:r>
              <a:rPr lang="en-US" sz="2000" dirty="0" err="1">
                <a:solidFill>
                  <a:srgbClr val="000000"/>
                </a:solidFill>
                <a:latin typeface="Public Sans"/>
              </a:rPr>
              <a:t>Максим</a:t>
            </a:r>
            <a:r>
              <a:rPr lang="en-US" sz="20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ublic Sans"/>
              </a:rPr>
              <a:t>Александрович</a:t>
            </a:r>
            <a:endParaRPr lang="en-US" sz="2000" dirty="0">
              <a:solidFill>
                <a:srgbClr val="000000"/>
              </a:solidFill>
              <a:latin typeface="Public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0" y="4370169"/>
            <a:ext cx="5033963" cy="1703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</a:pPr>
            <a:r>
              <a:rPr lang="en-US" sz="2000" b="1" dirty="0" err="1">
                <a:solidFill>
                  <a:srgbClr val="000000"/>
                </a:solidFill>
                <a:latin typeface="Public Sans Bold"/>
              </a:rPr>
              <a:t>Заместители</a:t>
            </a:r>
            <a:r>
              <a:rPr lang="en-US" sz="2000" b="1" dirty="0">
                <a:solidFill>
                  <a:srgbClr val="000000"/>
                </a:solidFill>
                <a:latin typeface="Public Sans Bold"/>
              </a:rPr>
              <a:t>: </a:t>
            </a:r>
          </a:p>
          <a:p>
            <a:pPr algn="ctr">
              <a:lnSpc>
                <a:spcPts val="2659"/>
              </a:lnSpc>
            </a:pPr>
            <a:r>
              <a:rPr lang="en-US" sz="2000" dirty="0">
                <a:solidFill>
                  <a:srgbClr val="000000"/>
                </a:solidFill>
                <a:latin typeface="Public Sans"/>
              </a:rPr>
              <a:t>МАШИН</a:t>
            </a:r>
          </a:p>
          <a:p>
            <a:pPr algn="ctr">
              <a:lnSpc>
                <a:spcPts val="2659"/>
              </a:lnSpc>
            </a:pPr>
            <a:r>
              <a:rPr lang="en-US" sz="2000" dirty="0" err="1">
                <a:solidFill>
                  <a:srgbClr val="000000"/>
                </a:solidFill>
                <a:latin typeface="Public Sans"/>
              </a:rPr>
              <a:t>Юрий</a:t>
            </a:r>
            <a:r>
              <a:rPr lang="en-US" sz="20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ublic Sans"/>
              </a:rPr>
              <a:t>Викторович</a:t>
            </a:r>
            <a:endParaRPr lang="en-US" sz="2000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2659"/>
              </a:lnSpc>
            </a:pPr>
            <a:r>
              <a:rPr lang="en-US" sz="2000" dirty="0">
                <a:solidFill>
                  <a:srgbClr val="000000"/>
                </a:solidFill>
                <a:latin typeface="Public Sans"/>
              </a:rPr>
              <a:t>ХАЛИМОНЕНКО</a:t>
            </a:r>
          </a:p>
          <a:p>
            <a:pPr algn="ctr">
              <a:lnSpc>
                <a:spcPts val="2659"/>
              </a:lnSpc>
            </a:pPr>
            <a:r>
              <a:rPr lang="en-US" sz="2000" dirty="0" err="1">
                <a:solidFill>
                  <a:srgbClr val="000000"/>
                </a:solidFill>
                <a:latin typeface="Public Sans"/>
              </a:rPr>
              <a:t>Кристина</a:t>
            </a:r>
            <a:r>
              <a:rPr lang="en-US" sz="20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Public Sans"/>
              </a:rPr>
              <a:t>Александровна</a:t>
            </a:r>
            <a:endParaRPr lang="en-US" sz="2000" dirty="0">
              <a:solidFill>
                <a:srgbClr val="000000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48155A2D-79E7-4B77-9128-E88A6B078A4B}"/>
              </a:ext>
            </a:extLst>
          </p:cNvPr>
          <p:cNvGrpSpPr/>
          <p:nvPr/>
        </p:nvGrpSpPr>
        <p:grpSpPr>
          <a:xfrm>
            <a:off x="0" y="0"/>
            <a:ext cx="9753600" cy="1916386"/>
            <a:chOff x="0" y="0"/>
            <a:chExt cx="4816593" cy="946364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4DB4F897-9F1B-43DB-924B-CFD03D263A70}"/>
                </a:ext>
              </a:extLst>
            </p:cNvPr>
            <p:cNvSpPr/>
            <p:nvPr/>
          </p:nvSpPr>
          <p:spPr>
            <a:xfrm>
              <a:off x="0" y="0"/>
              <a:ext cx="4816592" cy="946364"/>
            </a:xfrm>
            <a:custGeom>
              <a:avLst/>
              <a:gdLst/>
              <a:ahLst/>
              <a:cxnLst/>
              <a:rect l="l" t="t" r="r" b="b"/>
              <a:pathLst>
                <a:path w="4816592" h="946364">
                  <a:moveTo>
                    <a:pt x="0" y="0"/>
                  </a:moveTo>
                  <a:lnTo>
                    <a:pt x="4816592" y="0"/>
                  </a:lnTo>
                  <a:lnTo>
                    <a:pt x="4816592" y="946364"/>
                  </a:lnTo>
                  <a:lnTo>
                    <a:pt x="0" y="946364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5E61BC7A-FD64-4A75-9B42-28DFBC93B8C9}"/>
                </a:ext>
              </a:extLst>
            </p:cNvPr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35CC1C0-4310-4EEC-9AEE-570391A96F48}"/>
              </a:ext>
            </a:extLst>
          </p:cNvPr>
          <p:cNvSpPr/>
          <p:nvPr/>
        </p:nvSpPr>
        <p:spPr>
          <a:xfrm>
            <a:off x="152400" y="2209800"/>
            <a:ext cx="6096000" cy="191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39"/>
              </a:lnSpc>
            </a:pPr>
            <a:r>
              <a:rPr lang="ru-RU" sz="2000" b="1" dirty="0">
                <a:solidFill>
                  <a:srgbClr val="000000"/>
                </a:solidFill>
                <a:latin typeface="Public Sans"/>
              </a:rPr>
              <a:t>Ленинское районное отделение г. Могилева </a:t>
            </a:r>
            <a:r>
              <a:rPr lang="ru-RU" sz="2000" dirty="0">
                <a:solidFill>
                  <a:srgbClr val="000000"/>
                </a:solidFill>
                <a:latin typeface="Public Sans"/>
              </a:rPr>
              <a:t>Белорусской партии «Белая Русь»</a:t>
            </a:r>
            <a:endParaRPr lang="en-US" sz="2000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2939"/>
              </a:lnSpc>
            </a:pPr>
            <a:r>
              <a:rPr lang="ru-RU" sz="2000" dirty="0">
                <a:solidFill>
                  <a:srgbClr val="000000"/>
                </a:solidFill>
                <a:latin typeface="Public Sans"/>
              </a:rPr>
              <a:t>21203, г. Могилев, пр-т Мира, 18 А,  к. 102 </a:t>
            </a:r>
          </a:p>
          <a:p>
            <a:pPr algn="ctr">
              <a:lnSpc>
                <a:spcPts val="2939"/>
              </a:lnSpc>
            </a:pPr>
            <a:r>
              <a:rPr lang="ru-RU" sz="2000" dirty="0">
                <a:solidFill>
                  <a:srgbClr val="000000"/>
                </a:solidFill>
                <a:latin typeface="Public Sans"/>
              </a:rPr>
              <a:t>Телефон: +375 222 73-13-80. </a:t>
            </a:r>
          </a:p>
          <a:p>
            <a:pPr algn="ctr">
              <a:lnSpc>
                <a:spcPts val="2939"/>
              </a:lnSpc>
            </a:pPr>
            <a:r>
              <a:rPr lang="ru-RU" sz="2000" dirty="0">
                <a:solidFill>
                  <a:srgbClr val="000000"/>
                </a:solidFill>
                <a:latin typeface="Public Sans"/>
              </a:rPr>
              <a:t>Электронный адрес: pbr.lenmogilev@yandex.by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2F98FB96-2759-4D8D-B910-B356C670D83D}"/>
              </a:ext>
            </a:extLst>
          </p:cNvPr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071F2C-DFAC-40A6-BACD-D56D5F4E2AD3}"/>
              </a:ext>
            </a:extLst>
          </p:cNvPr>
          <p:cNvSpPr/>
          <p:nvPr/>
        </p:nvSpPr>
        <p:spPr>
          <a:xfrm>
            <a:off x="3505200" y="4724400"/>
            <a:ext cx="5965792" cy="1917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939"/>
              </a:lnSpc>
            </a:pPr>
            <a:r>
              <a:rPr lang="ru-RU" sz="2000" b="1" dirty="0">
                <a:solidFill>
                  <a:srgbClr val="000000"/>
                </a:solidFill>
                <a:latin typeface="Public Sans"/>
              </a:rPr>
              <a:t>Октябрьское районное отделение г. Могилева </a:t>
            </a:r>
            <a:r>
              <a:rPr lang="ru-RU" sz="2000" dirty="0">
                <a:solidFill>
                  <a:srgbClr val="000000"/>
                </a:solidFill>
                <a:latin typeface="Public Sans"/>
              </a:rPr>
              <a:t>Белорусской партии «Белая </a:t>
            </a:r>
            <a:r>
              <a:rPr lang="ru-RU" sz="2000">
                <a:solidFill>
                  <a:srgbClr val="000000"/>
                </a:solidFill>
                <a:latin typeface="Public Sans"/>
              </a:rPr>
              <a:t>Русь»</a:t>
            </a:r>
            <a:endParaRPr lang="en-US" sz="2000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2939"/>
              </a:lnSpc>
            </a:pPr>
            <a:r>
              <a:rPr lang="ru-RU" sz="2000" dirty="0">
                <a:solidFill>
                  <a:srgbClr val="000000"/>
                </a:solidFill>
                <a:latin typeface="Public Sans"/>
              </a:rPr>
              <a:t>212036, г. </a:t>
            </a:r>
            <a:r>
              <a:rPr lang="ru-RU" sz="2000" dirty="0" err="1">
                <a:solidFill>
                  <a:srgbClr val="000000"/>
                </a:solidFill>
                <a:latin typeface="Public Sans"/>
              </a:rPr>
              <a:t>Могилёв</a:t>
            </a:r>
            <a:r>
              <a:rPr lang="ru-RU" sz="2000" dirty="0">
                <a:solidFill>
                  <a:srgbClr val="000000"/>
                </a:solidFill>
                <a:latin typeface="Public Sans"/>
              </a:rPr>
              <a:t>, пр. Шмидта, 5 </a:t>
            </a:r>
          </a:p>
          <a:p>
            <a:pPr algn="ctr">
              <a:lnSpc>
                <a:spcPts val="2939"/>
              </a:lnSpc>
            </a:pPr>
            <a:r>
              <a:rPr lang="ru-RU" sz="2000" dirty="0">
                <a:solidFill>
                  <a:srgbClr val="000000"/>
                </a:solidFill>
                <a:latin typeface="Public Sans"/>
              </a:rPr>
              <a:t>Телефон: +375 222 62-47-74</a:t>
            </a:r>
          </a:p>
          <a:p>
            <a:pPr algn="ctr">
              <a:lnSpc>
                <a:spcPts val="2939"/>
              </a:lnSpc>
            </a:pPr>
            <a:r>
              <a:rPr lang="ru-RU" sz="2000" dirty="0">
                <a:solidFill>
                  <a:srgbClr val="000000"/>
                </a:solidFill>
                <a:latin typeface="Public Sans"/>
              </a:rPr>
              <a:t>Электронный адрес: Okt.Mogilev.BR@gmail.com</a:t>
            </a:r>
          </a:p>
        </p:txBody>
      </p:sp>
    </p:spTree>
    <p:extLst>
      <p:ext uri="{BB962C8B-B14F-4D97-AF65-F5344CB8AC3E}">
        <p14:creationId xmlns:p14="http://schemas.microsoft.com/office/powerpoint/2010/main" val="264890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4320" y="597780"/>
            <a:ext cx="9204960" cy="3382227"/>
            <a:chOff x="0" y="0"/>
            <a:chExt cx="4666543" cy="17146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66543" cy="1714652"/>
            </a:xfrm>
            <a:custGeom>
              <a:avLst/>
              <a:gdLst/>
              <a:ahLst/>
              <a:cxnLst/>
              <a:rect l="l" t="t" r="r" b="b"/>
              <a:pathLst>
                <a:path w="4666543" h="1714652">
                  <a:moveTo>
                    <a:pt x="0" y="0"/>
                  </a:moveTo>
                  <a:lnTo>
                    <a:pt x="4666543" y="0"/>
                  </a:lnTo>
                  <a:lnTo>
                    <a:pt x="4666543" y="1714652"/>
                  </a:lnTo>
                  <a:lnTo>
                    <a:pt x="0" y="1714652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022080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03878" y="3193461"/>
            <a:ext cx="6945844" cy="3907037"/>
          </a:xfrm>
          <a:custGeom>
            <a:avLst/>
            <a:gdLst/>
            <a:ahLst/>
            <a:cxnLst/>
            <a:rect l="l" t="t" r="r" b="b"/>
            <a:pathLst>
              <a:path w="6945844" h="3907037">
                <a:moveTo>
                  <a:pt x="0" y="0"/>
                </a:moveTo>
                <a:lnTo>
                  <a:pt x="6945844" y="0"/>
                </a:lnTo>
                <a:lnTo>
                  <a:pt x="6945844" y="3907037"/>
                </a:lnTo>
                <a:lnTo>
                  <a:pt x="0" y="39070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80581" y="711353"/>
            <a:ext cx="8441499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 dirty="0">
                <a:solidFill>
                  <a:srgbClr val="000000"/>
                </a:solidFill>
                <a:latin typeface="Public Sans Bold"/>
              </a:rPr>
              <a:t>УЧРЕДИТЕЛЬНЫЙ СЪЕЗД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4320" y="1397254"/>
            <a:ext cx="9204960" cy="1607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 dirty="0">
                <a:solidFill>
                  <a:srgbClr val="000000"/>
                </a:solidFill>
                <a:latin typeface="Public Sans"/>
              </a:rPr>
              <a:t>18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марта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2023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года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состоялся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учредительный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съезд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Белорусской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«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Белая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Русь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» в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городе</a:t>
            </a:r>
            <a:r>
              <a:rPr lang="en-US" sz="30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3099" dirty="0" err="1">
                <a:solidFill>
                  <a:srgbClr val="000000"/>
                </a:solidFill>
                <a:latin typeface="Public Sans"/>
              </a:rPr>
              <a:t>Минске</a:t>
            </a:r>
            <a:endParaRPr lang="en-US" sz="3099" dirty="0">
              <a:solidFill>
                <a:srgbClr val="000000"/>
              </a:solidFill>
              <a:latin typeface="Public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70902" y="106308"/>
            <a:ext cx="5578691" cy="5578691"/>
          </a:xfrm>
          <a:custGeom>
            <a:avLst/>
            <a:gdLst/>
            <a:ahLst/>
            <a:cxnLst/>
            <a:rect l="l" t="t" r="r" b="b"/>
            <a:pathLst>
              <a:path w="5578691" h="5578691">
                <a:moveTo>
                  <a:pt x="0" y="0"/>
                </a:moveTo>
                <a:lnTo>
                  <a:pt x="5578691" y="0"/>
                </a:lnTo>
                <a:lnTo>
                  <a:pt x="5578691" y="5578691"/>
                </a:lnTo>
                <a:lnTo>
                  <a:pt x="0" y="5578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24382" y="5693020"/>
            <a:ext cx="790483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60"/>
              </a:lnSpc>
            </a:pPr>
            <a:r>
              <a:rPr lang="en-US" sz="4000" spc="170" dirty="0">
                <a:solidFill>
                  <a:srgbClr val="000000"/>
                </a:solidFill>
                <a:latin typeface="Public Sans Bold"/>
              </a:rPr>
              <a:t>БЛАГОДАРЮ ЗА ВНИМАНИЕ!</a:t>
            </a:r>
          </a:p>
        </p:txBody>
      </p:sp>
      <p:sp>
        <p:nvSpPr>
          <p:cNvPr id="4" name="Freeform 4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7132" y="4615416"/>
            <a:ext cx="4657124" cy="2699784"/>
            <a:chOff x="0" y="0"/>
            <a:chExt cx="2360974" cy="136868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60974" cy="1368682"/>
            </a:xfrm>
            <a:custGeom>
              <a:avLst/>
              <a:gdLst/>
              <a:ahLst/>
              <a:cxnLst/>
              <a:rect l="l" t="t" r="r" b="b"/>
              <a:pathLst>
                <a:path w="2360974" h="1368682">
                  <a:moveTo>
                    <a:pt x="0" y="0"/>
                  </a:moveTo>
                  <a:lnTo>
                    <a:pt x="2360974" y="0"/>
                  </a:lnTo>
                  <a:lnTo>
                    <a:pt x="2360974" y="1368682"/>
                  </a:lnTo>
                  <a:lnTo>
                    <a:pt x="0" y="1368682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991666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97789" y="1835267"/>
            <a:ext cx="5555811" cy="4158177"/>
          </a:xfrm>
          <a:custGeom>
            <a:avLst/>
            <a:gdLst/>
            <a:ahLst/>
            <a:cxnLst/>
            <a:rect l="l" t="t" r="r" b="b"/>
            <a:pathLst>
              <a:path w="5555811" h="4158177">
                <a:moveTo>
                  <a:pt x="0" y="0"/>
                </a:moveTo>
                <a:lnTo>
                  <a:pt x="5555811" y="0"/>
                </a:lnTo>
                <a:lnTo>
                  <a:pt x="5555811" y="4158177"/>
                </a:lnTo>
                <a:lnTo>
                  <a:pt x="0" y="41581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048000" y="557453"/>
            <a:ext cx="399917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60"/>
              </a:lnSpc>
            </a:pPr>
            <a:r>
              <a:rPr lang="en-US" sz="4400" spc="170" dirty="0">
                <a:solidFill>
                  <a:srgbClr val="000000"/>
                </a:solidFill>
                <a:latin typeface="Public Sans Bold"/>
              </a:rPr>
              <a:t>РЕГИСТРАЦИЯ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200" y="1778117"/>
            <a:ext cx="3999172" cy="4321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Public Sans"/>
              </a:rPr>
              <a:t>2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мая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2023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года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Республике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Беларусь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зарегистрирована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новая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политическая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партия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! </a:t>
            </a:r>
          </a:p>
          <a:p>
            <a:pPr algn="ctr">
              <a:lnSpc>
                <a:spcPts val="3359"/>
              </a:lnSpc>
            </a:pPr>
            <a:endParaRPr lang="en-US" sz="2399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3359"/>
              </a:lnSpc>
            </a:pP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Белорусская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партия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endParaRPr lang="ru-RU" sz="2399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000000"/>
                </a:solidFill>
                <a:latin typeface="Public Sans"/>
              </a:rPr>
              <a:t>«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Белая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Русь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»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станет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созидательной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консолидирующей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силой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нашей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2399" dirty="0" err="1">
                <a:solidFill>
                  <a:srgbClr val="000000"/>
                </a:solidFill>
                <a:latin typeface="Public Sans"/>
              </a:rPr>
              <a:t>страны</a:t>
            </a:r>
            <a:r>
              <a:rPr lang="en-US" sz="2399" dirty="0">
                <a:solidFill>
                  <a:srgbClr val="000000"/>
                </a:solidFill>
                <a:latin typeface="Public Sans"/>
              </a:rPr>
              <a:t>!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432565" cy="7315200"/>
            <a:chOff x="0" y="0"/>
            <a:chExt cx="707440" cy="36124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7440" cy="3612445"/>
            </a:xfrm>
            <a:custGeom>
              <a:avLst/>
              <a:gdLst/>
              <a:ahLst/>
              <a:cxnLst/>
              <a:rect l="l" t="t" r="r" b="b"/>
              <a:pathLst>
                <a:path w="707440" h="3612445">
                  <a:moveTo>
                    <a:pt x="0" y="0"/>
                  </a:moveTo>
                  <a:lnTo>
                    <a:pt x="707440" y="0"/>
                  </a:lnTo>
                  <a:lnTo>
                    <a:pt x="707440" y="3612445"/>
                  </a:lnTo>
                  <a:lnTo>
                    <a:pt x="0" y="3612445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5118" y="312821"/>
            <a:ext cx="1882773" cy="1684495"/>
          </a:xfrm>
          <a:custGeom>
            <a:avLst/>
            <a:gdLst/>
            <a:ahLst/>
            <a:cxnLst/>
            <a:rect l="l" t="t" r="r" b="b"/>
            <a:pathLst>
              <a:path w="1578387" h="1578387">
                <a:moveTo>
                  <a:pt x="0" y="0"/>
                </a:moveTo>
                <a:lnTo>
                  <a:pt x="1578387" y="0"/>
                </a:lnTo>
                <a:lnTo>
                  <a:pt x="1578387" y="1578387"/>
                </a:lnTo>
                <a:lnTo>
                  <a:pt x="0" y="15783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118" y="5131177"/>
            <a:ext cx="2204082" cy="2066878"/>
          </a:xfrm>
          <a:custGeom>
            <a:avLst/>
            <a:gdLst/>
            <a:ahLst/>
            <a:cxnLst/>
            <a:rect l="l" t="t" r="r" b="b"/>
            <a:pathLst>
              <a:path w="1882773" h="1882773">
                <a:moveTo>
                  <a:pt x="0" y="0"/>
                </a:moveTo>
                <a:lnTo>
                  <a:pt x="1882773" y="0"/>
                </a:lnTo>
                <a:lnTo>
                  <a:pt x="1882773" y="1882773"/>
                </a:lnTo>
                <a:lnTo>
                  <a:pt x="0" y="18827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620000" y="5131177"/>
            <a:ext cx="2011183" cy="2066878"/>
          </a:xfrm>
          <a:custGeom>
            <a:avLst/>
            <a:gdLst/>
            <a:ahLst/>
            <a:cxnLst/>
            <a:rect l="l" t="t" r="r" b="b"/>
            <a:pathLst>
              <a:path w="1882773" h="1882773">
                <a:moveTo>
                  <a:pt x="0" y="0"/>
                </a:moveTo>
                <a:lnTo>
                  <a:pt x="1882773" y="0"/>
                </a:lnTo>
                <a:lnTo>
                  <a:pt x="1882773" y="1882773"/>
                </a:lnTo>
                <a:lnTo>
                  <a:pt x="0" y="18827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111410" y="312549"/>
            <a:ext cx="1681238" cy="1684496"/>
          </a:xfrm>
          <a:custGeom>
            <a:avLst/>
            <a:gdLst/>
            <a:ahLst/>
            <a:cxnLst/>
            <a:rect l="l" t="t" r="r" b="b"/>
            <a:pathLst>
              <a:path w="1578387" h="1578387">
                <a:moveTo>
                  <a:pt x="0" y="0"/>
                </a:moveTo>
                <a:lnTo>
                  <a:pt x="1578386" y="0"/>
                </a:lnTo>
                <a:lnTo>
                  <a:pt x="1578386" y="1578387"/>
                </a:lnTo>
                <a:lnTo>
                  <a:pt x="0" y="15783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040891" y="2149444"/>
            <a:ext cx="6424262" cy="1063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spc="100" dirty="0">
                <a:solidFill>
                  <a:srgbClr val="000000"/>
                </a:solidFill>
                <a:latin typeface="Public Sans Bold"/>
              </a:rPr>
              <a:t>ПЕРВОЕ ЗАСЕДАНИЕ ВЫСШЕГО ПОЛИТИЧЕСКОГО СОВЕТА БЕЛОРУССКОЙ ПАРТИИ «БЕЛАЯ РУСЬ»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0879" y="3384246"/>
            <a:ext cx="7741201" cy="1575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spc="179" dirty="0">
                <a:solidFill>
                  <a:srgbClr val="000000"/>
                </a:solidFill>
                <a:latin typeface="Public Sans"/>
              </a:rPr>
              <a:t>В СОСТАВЕ 71 ЧЕЛОВЕК</a:t>
            </a:r>
            <a:r>
              <a:rPr lang="ru-RU" sz="1799" spc="179" dirty="0">
                <a:solidFill>
                  <a:srgbClr val="000000"/>
                </a:solidFill>
                <a:latin typeface="Public Sans"/>
              </a:rPr>
              <a:t>. </a:t>
            </a:r>
            <a:endParaRPr lang="en-US" sz="1799" spc="179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2519"/>
              </a:lnSpc>
              <a:spcBef>
                <a:spcPct val="0"/>
              </a:spcBef>
            </a:pPr>
            <a:r>
              <a:rPr lang="en-US" sz="1799" spc="179" dirty="0">
                <a:solidFill>
                  <a:srgbClr val="000000"/>
                </a:solidFill>
                <a:latin typeface="Public Sans"/>
              </a:rPr>
              <a:t>В ХОДЕ ЗАСЕДАНИЯ ИЗБРАН ПРЕЗИДИУМ ВЫСШЕГО ПОЛИТИЧЕСКОГО СОВЕТА ПАРТИИ, ПРИНЯТЫ НОРМАТИВНЫЕ ДОКУМЕНТЫ, ОБСУЖДЕНО ПОСТРОЕНИЕ РЕГИОНАЛЬНЫХ ОТДЕЛЕНИЙ.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903132"/>
            <a:ext cx="9753600" cy="4413872"/>
            <a:chOff x="0" y="0"/>
            <a:chExt cx="4816593" cy="21796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79690"/>
            </a:xfrm>
            <a:custGeom>
              <a:avLst/>
              <a:gdLst/>
              <a:ahLst/>
              <a:cxnLst/>
              <a:rect l="l" t="t" r="r" b="b"/>
              <a:pathLst>
                <a:path w="4816592" h="2179690">
                  <a:moveTo>
                    <a:pt x="0" y="0"/>
                  </a:moveTo>
                  <a:lnTo>
                    <a:pt x="4816592" y="0"/>
                  </a:lnTo>
                  <a:lnTo>
                    <a:pt x="4816592" y="2179690"/>
                  </a:lnTo>
                  <a:lnTo>
                    <a:pt x="0" y="2179690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198920" y="352254"/>
            <a:ext cx="7615493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b="1" spc="139" dirty="0">
                <a:solidFill>
                  <a:srgbClr val="000000"/>
                </a:solidFill>
                <a:latin typeface="Public Sans Bold"/>
              </a:rPr>
              <a:t>УСТАВ </a:t>
            </a:r>
          </a:p>
          <a:p>
            <a:pPr algn="ctr">
              <a:lnSpc>
                <a:spcPts val="3919"/>
              </a:lnSpc>
            </a:pPr>
            <a:r>
              <a:rPr lang="en-US" sz="2799" b="1" spc="139" dirty="0">
                <a:solidFill>
                  <a:srgbClr val="000000"/>
                </a:solidFill>
                <a:latin typeface="Public Sans Bold"/>
              </a:rPr>
              <a:t>БЕЛОРУССКОЙ ПАРТИИ «БЕЛАЯ РУСЬ»</a:t>
            </a:r>
          </a:p>
        </p:txBody>
      </p:sp>
      <p:sp>
        <p:nvSpPr>
          <p:cNvPr id="6" name="Freeform 6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8552" y="1531954"/>
            <a:ext cx="5156229" cy="5156229"/>
          </a:xfrm>
          <a:custGeom>
            <a:avLst/>
            <a:gdLst/>
            <a:ahLst/>
            <a:cxnLst/>
            <a:rect l="l" t="t" r="r" b="b"/>
            <a:pathLst>
              <a:path w="5156229" h="5156229">
                <a:moveTo>
                  <a:pt x="0" y="0"/>
                </a:moveTo>
                <a:lnTo>
                  <a:pt x="5156229" y="0"/>
                </a:lnTo>
                <a:lnTo>
                  <a:pt x="5156229" y="5156229"/>
                </a:lnTo>
                <a:lnTo>
                  <a:pt x="0" y="51562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55191" cy="7315200"/>
            <a:chOff x="0" y="0"/>
            <a:chExt cx="619848" cy="36124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9848" cy="3612445"/>
            </a:xfrm>
            <a:custGeom>
              <a:avLst/>
              <a:gdLst/>
              <a:ahLst/>
              <a:cxnLst/>
              <a:rect l="l" t="t" r="r" b="b"/>
              <a:pathLst>
                <a:path w="619848" h="3612445">
                  <a:moveTo>
                    <a:pt x="0" y="0"/>
                  </a:moveTo>
                  <a:lnTo>
                    <a:pt x="619848" y="0"/>
                  </a:lnTo>
                  <a:lnTo>
                    <a:pt x="619848" y="3612445"/>
                  </a:lnTo>
                  <a:lnTo>
                    <a:pt x="0" y="3612445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04585" y="356826"/>
            <a:ext cx="4285225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 dirty="0">
                <a:solidFill>
                  <a:srgbClr val="000000"/>
                </a:solidFill>
                <a:latin typeface="Public Sans Bold"/>
              </a:rPr>
              <a:t>ЦЕЛИ: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55191" y="1107698"/>
            <a:ext cx="8375992" cy="5422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 algn="ctr">
              <a:lnSpc>
                <a:spcPts val="2519"/>
              </a:lnSpc>
              <a:buFont typeface="Arial"/>
              <a:buChar char="•"/>
            </a:pPr>
            <a:r>
              <a:rPr lang="en-US" sz="1799" b="1" dirty="0" err="1">
                <a:solidFill>
                  <a:srgbClr val="000000"/>
                </a:solidFill>
                <a:latin typeface="Public Sans"/>
              </a:rPr>
              <a:t>обеспечение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незыблемости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конституционного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строя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гражданского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согласия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88618" lvl="1" indent="-194309" algn="ctr">
              <a:lnSpc>
                <a:spcPts val="2519"/>
              </a:lnSpc>
              <a:buFont typeface="Arial"/>
              <a:buChar char="•"/>
            </a:pPr>
            <a:r>
              <a:rPr lang="en-US" sz="1799" b="1" dirty="0" err="1">
                <a:solidFill>
                  <a:srgbClr val="000000"/>
                </a:solidFill>
                <a:latin typeface="Public Sans"/>
              </a:rPr>
              <a:t>укрепление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независимой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сильной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процветающей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Беларуси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построение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социально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справедливого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общества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в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котором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каждый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гражданин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чувствует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себя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свободной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самодостаточной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независимой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личностью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чьи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способности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реализуются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полном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объеме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88618" lvl="1" indent="-194309" algn="ctr">
              <a:lnSpc>
                <a:spcPts val="2519"/>
              </a:lnSpc>
              <a:buFont typeface="Arial"/>
              <a:buChar char="•"/>
            </a:pPr>
            <a:r>
              <a:rPr lang="en-US" sz="1799" b="1" dirty="0" err="1">
                <a:solidFill>
                  <a:srgbClr val="000000"/>
                </a:solidFill>
                <a:latin typeface="Public Sans"/>
              </a:rPr>
              <a:t>объединение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граждан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Республики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Беларусь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на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основе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приоритетности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национальных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интересов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культурных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традиций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исторической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памяти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патриотических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духовно-нравственных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ценностей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белорусского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народа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стремления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к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сохранению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суверенитета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независимости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государства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88618" lvl="1" indent="-194309" algn="ctr">
              <a:lnSpc>
                <a:spcPts val="2519"/>
              </a:lnSpc>
              <a:buFont typeface="Arial"/>
              <a:buChar char="•"/>
            </a:pPr>
            <a:r>
              <a:rPr lang="en-US" sz="1799" b="1" dirty="0" err="1">
                <a:solidFill>
                  <a:srgbClr val="000000"/>
                </a:solidFill>
                <a:latin typeface="Public Sans"/>
              </a:rPr>
              <a:t>формирование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политического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сознания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общественного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мнения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соответствии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с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основными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положениями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Программы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доведение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консолидированного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волеизъявления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граждан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до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государственных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политических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институтов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88618" lvl="1" indent="-194309" algn="ctr">
              <a:lnSpc>
                <a:spcPts val="2519"/>
              </a:lnSpc>
              <a:buFont typeface="Arial"/>
              <a:buChar char="•"/>
            </a:pPr>
            <a:r>
              <a:rPr lang="en-US" sz="1799" b="1" dirty="0" err="1">
                <a:solidFill>
                  <a:srgbClr val="000000"/>
                </a:solidFill>
                <a:latin typeface="Public Sans"/>
              </a:rPr>
              <a:t>участие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управлении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государством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через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своих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представителей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88618" lvl="1" indent="-194309" algn="ctr">
              <a:lnSpc>
                <a:spcPts val="2519"/>
              </a:lnSpc>
              <a:buFont typeface="Arial"/>
              <a:buChar char="•"/>
            </a:pP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развитие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гражданского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общества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Республике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Беларусь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конструктивное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взаимодействие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со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всеми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его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799" dirty="0" err="1">
                <a:solidFill>
                  <a:srgbClr val="000000"/>
                </a:solidFill>
                <a:latin typeface="Public Sans"/>
              </a:rPr>
              <a:t>институтами</a:t>
            </a:r>
            <a:r>
              <a:rPr lang="en-US" sz="1799" dirty="0">
                <a:solidFill>
                  <a:srgbClr val="000000"/>
                </a:solidFill>
                <a:latin typeface="Public Sans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65924" cy="7315200"/>
            <a:chOff x="0" y="0"/>
            <a:chExt cx="427617" cy="36124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617" cy="3612445"/>
            </a:xfrm>
            <a:custGeom>
              <a:avLst/>
              <a:gdLst/>
              <a:ahLst/>
              <a:cxnLst/>
              <a:rect l="l" t="t" r="r" b="b"/>
              <a:pathLst>
                <a:path w="427617" h="3612445">
                  <a:moveTo>
                    <a:pt x="0" y="0"/>
                  </a:moveTo>
                  <a:lnTo>
                    <a:pt x="427617" y="0"/>
                  </a:lnTo>
                  <a:lnTo>
                    <a:pt x="427617" y="3612445"/>
                  </a:lnTo>
                  <a:lnTo>
                    <a:pt x="0" y="3612445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113962" y="229794"/>
            <a:ext cx="4285225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75" dirty="0">
                <a:solidFill>
                  <a:srgbClr val="000000"/>
                </a:solidFill>
                <a:latin typeface="Public Sans Bold"/>
              </a:rPr>
              <a:t>ЗАДАЧИ: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5924" y="811594"/>
            <a:ext cx="8765259" cy="6184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разработка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политических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экономических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правовых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организационных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иных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мер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формированию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сильного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эффективного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социально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ответственного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правового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государства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содействие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улучшению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качества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жизни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граждан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созданию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широких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возможностей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для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удовлетворения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потребностей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свободного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развития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личности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анализ</a:t>
            </a:r>
            <a:r>
              <a:rPr lang="en-US" sz="1400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направлений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форм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осуществления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интересов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граждан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доведение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мнения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большинства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населения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соответствующих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государственных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органов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организаций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целью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совершенствования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работы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системы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государственного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управления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;</a:t>
            </a:r>
          </a:p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информирование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населения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об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уставных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программных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целях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ее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деятельности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разъяснение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позиции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отношении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политических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событий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процессов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решений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принимаемых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государственными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органами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организациями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участие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политическом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просвещении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граждан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целью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повышения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интеллектуального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духовно-нравственного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уровня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укрепления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патриотизма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национального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самосознания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выдвижение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от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кандидатов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депутаты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Палаты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представителей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Национального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собрания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Республики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Беларусь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депутаты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местных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Советов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депутатов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Республики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Беларусь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участие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выборах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проведении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референдумов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реализация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уставных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программных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целей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путем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участия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избранных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представителей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работе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государственных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органов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иных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государственных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организаций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территориального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общественного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самоуправления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поддержка</a:t>
            </a:r>
            <a:r>
              <a:rPr lang="en-US" sz="1400" b="1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защита</a:t>
            </a:r>
            <a:r>
              <a:rPr lang="en-US" sz="1400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законных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прав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членов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занимающих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выборные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должности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в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осуществлении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деятельности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соответствии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уставными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программными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целями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формирование</a:t>
            </a:r>
            <a:r>
              <a:rPr lang="en-US" sz="1400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кадрового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потенциала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через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системную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организационную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образовательную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работу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молодежью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разделяющих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идеологию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; </a:t>
            </a:r>
          </a:p>
          <a:p>
            <a:pPr marL="302261" lvl="1" indent="-151130" algn="ctr">
              <a:lnSpc>
                <a:spcPts val="1960"/>
              </a:lnSpc>
              <a:buFont typeface="Arial"/>
              <a:buChar char="•"/>
            </a:pPr>
            <a:r>
              <a:rPr lang="en-US" sz="1400" b="1" dirty="0" err="1">
                <a:solidFill>
                  <a:srgbClr val="000000"/>
                </a:solidFill>
                <a:latin typeface="Public Sans"/>
              </a:rPr>
              <a:t>развитие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международного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сотрудничества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установление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взаимодействия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с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политическими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партиями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иными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общественными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организациями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других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государств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международными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Public Sans"/>
              </a:rPr>
              <a:t>организациями</a:t>
            </a:r>
            <a:r>
              <a:rPr lang="en-US" sz="1400" dirty="0">
                <a:solidFill>
                  <a:srgbClr val="000000"/>
                </a:solidFill>
                <a:latin typeface="Public Sans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583680"/>
            <a:ext cx="9753600" cy="731520"/>
            <a:chOff x="0" y="0"/>
            <a:chExt cx="4816593" cy="3612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61244"/>
            </a:xfrm>
            <a:custGeom>
              <a:avLst/>
              <a:gdLst/>
              <a:ahLst/>
              <a:cxnLst/>
              <a:rect l="l" t="t" r="r" b="b"/>
              <a:pathLst>
                <a:path w="4816592" h="361244">
                  <a:moveTo>
                    <a:pt x="0" y="0"/>
                  </a:moveTo>
                  <a:lnTo>
                    <a:pt x="4816592" y="0"/>
                  </a:lnTo>
                  <a:lnTo>
                    <a:pt x="4816592" y="361244"/>
                  </a:lnTo>
                  <a:lnTo>
                    <a:pt x="0" y="361244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047347" y="4501076"/>
            <a:ext cx="5658905" cy="2577179"/>
          </a:xfrm>
          <a:custGeom>
            <a:avLst/>
            <a:gdLst/>
            <a:ahLst/>
            <a:cxnLst/>
            <a:rect l="l" t="t" r="r" b="b"/>
            <a:pathLst>
              <a:path w="5658905" h="2577179">
                <a:moveTo>
                  <a:pt x="0" y="0"/>
                </a:moveTo>
                <a:lnTo>
                  <a:pt x="5658906" y="0"/>
                </a:lnTo>
                <a:lnTo>
                  <a:pt x="5658906" y="2577179"/>
                </a:lnTo>
                <a:lnTo>
                  <a:pt x="0" y="25771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02" r="-602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61518" y="2347348"/>
            <a:ext cx="4415282" cy="137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Членами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Public Sans"/>
              </a:rPr>
              <a:t>могут</a:t>
            </a:r>
            <a:r>
              <a:rPr lang="en-US" sz="1599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Public Sans"/>
              </a:rPr>
              <a:t>быть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только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дееспособные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граждане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Республики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Беларусь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постоянно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проживающие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на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территории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Республики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Беларусь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достигшие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восемнадцатилетнего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возраста</a:t>
            </a:r>
            <a:r>
              <a:rPr lang="ru-RU" sz="1599" dirty="0">
                <a:solidFill>
                  <a:srgbClr val="000000"/>
                </a:solidFill>
                <a:latin typeface="Public Sans"/>
              </a:rPr>
              <a:t>.</a:t>
            </a:r>
            <a:endParaRPr lang="en-US" sz="1599" dirty="0">
              <a:solidFill>
                <a:srgbClr val="000000"/>
              </a:solidFill>
              <a:latin typeface="Public San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2356024" y="279881"/>
            <a:ext cx="5041552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 spc="175" dirty="0">
                <a:solidFill>
                  <a:srgbClr val="000000"/>
                </a:solidFill>
                <a:latin typeface="Public Sans Bold"/>
              </a:rPr>
              <a:t>ЧЛЕНСТВО ПАРТИИ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569" y="1116764"/>
            <a:ext cx="9493614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  <a:spcBef>
                <a:spcPct val="0"/>
              </a:spcBef>
            </a:pPr>
            <a:r>
              <a:rPr lang="en-US" sz="1499">
                <a:solidFill>
                  <a:srgbClr val="000000"/>
                </a:solidFill>
                <a:latin typeface="Public Sans"/>
              </a:rPr>
              <a:t>Членство в Партии является добровольным, свободным и индивидуальным. Членство в Партии не может быть ограничено по признаку профессиональной, социальной, расовой, национальной, языковой или религиозной принадлежности, а также в зависимости от пола и имущественного положения, за исключением случаев, предусмотренных законодательством Республики Беларусь.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77418" y="2347348"/>
            <a:ext cx="4040316" cy="1378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Членами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Public Sans"/>
              </a:rPr>
              <a:t>не</a:t>
            </a:r>
            <a:r>
              <a:rPr lang="en-US" sz="1599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Public Sans"/>
              </a:rPr>
              <a:t>могут</a:t>
            </a:r>
            <a:r>
              <a:rPr lang="en-US" sz="1599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Public Sans"/>
              </a:rPr>
              <a:t>быть</a:t>
            </a:r>
            <a:r>
              <a:rPr lang="en-US" sz="1599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иностранные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граждане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и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лица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без</a:t>
            </a:r>
            <a:endParaRPr lang="en-US" sz="1599" dirty="0">
              <a:solidFill>
                <a:srgbClr val="000000"/>
              </a:solidFill>
              <a:latin typeface="Public Sans"/>
            </a:endParaRPr>
          </a:p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гражданства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граждане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Республики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Беларусь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признанные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судом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недееспособными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70434" y="3957612"/>
            <a:ext cx="6612731" cy="258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  <a:spcBef>
                <a:spcPct val="0"/>
              </a:spcBef>
            </a:pP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Член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Public Sans"/>
              </a:rPr>
              <a:t>не</a:t>
            </a:r>
            <a:r>
              <a:rPr lang="en-US" sz="1599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Public Sans"/>
              </a:rPr>
              <a:t>может</a:t>
            </a:r>
            <a:r>
              <a:rPr lang="en-US" sz="1599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b="1" dirty="0" err="1">
                <a:solidFill>
                  <a:srgbClr val="000000"/>
                </a:solidFill>
                <a:latin typeface="Public Sans"/>
              </a:rPr>
              <a:t>быть</a:t>
            </a:r>
            <a:r>
              <a:rPr lang="en-US" sz="1599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членом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других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политических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599" dirty="0" err="1">
                <a:solidFill>
                  <a:srgbClr val="000000"/>
                </a:solidFill>
                <a:latin typeface="Public Sans"/>
              </a:rPr>
              <a:t>партий</a:t>
            </a:r>
            <a:r>
              <a:rPr lang="en-US" sz="1599" dirty="0">
                <a:solidFill>
                  <a:srgbClr val="000000"/>
                </a:solidFill>
                <a:latin typeface="Public San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4974937"/>
            <a:ext cx="4449479" cy="2340263"/>
            <a:chOff x="0" y="0"/>
            <a:chExt cx="2197273" cy="11556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7273" cy="1155685"/>
            </a:xfrm>
            <a:custGeom>
              <a:avLst/>
              <a:gdLst/>
              <a:ahLst/>
              <a:cxnLst/>
              <a:rect l="l" t="t" r="r" b="b"/>
              <a:pathLst>
                <a:path w="2197273" h="1155685">
                  <a:moveTo>
                    <a:pt x="0" y="0"/>
                  </a:moveTo>
                  <a:lnTo>
                    <a:pt x="2197273" y="0"/>
                  </a:lnTo>
                  <a:lnTo>
                    <a:pt x="2197273" y="1155685"/>
                  </a:lnTo>
                  <a:lnTo>
                    <a:pt x="0" y="1155685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017057" y="0"/>
            <a:ext cx="3757500" cy="3021430"/>
            <a:chOff x="0" y="0"/>
            <a:chExt cx="1855556" cy="14920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55556" cy="1492064"/>
            </a:xfrm>
            <a:custGeom>
              <a:avLst/>
              <a:gdLst/>
              <a:ahLst/>
              <a:cxnLst/>
              <a:rect l="l" t="t" r="r" b="b"/>
              <a:pathLst>
                <a:path w="1855556" h="1492064">
                  <a:moveTo>
                    <a:pt x="0" y="0"/>
                  </a:moveTo>
                  <a:lnTo>
                    <a:pt x="1855556" y="0"/>
                  </a:lnTo>
                  <a:lnTo>
                    <a:pt x="1855556" y="1492064"/>
                  </a:lnTo>
                  <a:lnTo>
                    <a:pt x="0" y="1492064"/>
                  </a:lnTo>
                  <a:close/>
                </a:path>
              </a:pathLst>
            </a:custGeom>
            <a:solidFill>
              <a:srgbClr val="E3E4E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27093" tIns="27093" rIns="27093" bIns="27093" rtlCol="0" anchor="ctr"/>
            <a:lstStyle/>
            <a:p>
              <a:pPr algn="ctr">
                <a:lnSpc>
                  <a:spcPts val="149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6255685" y="1112914"/>
            <a:ext cx="3280244" cy="3280244"/>
          </a:xfrm>
          <a:custGeom>
            <a:avLst/>
            <a:gdLst/>
            <a:ahLst/>
            <a:cxnLst/>
            <a:rect l="l" t="t" r="r" b="b"/>
            <a:pathLst>
              <a:path w="3280244" h="3280244">
                <a:moveTo>
                  <a:pt x="0" y="0"/>
                </a:moveTo>
                <a:lnTo>
                  <a:pt x="3280245" y="0"/>
                </a:lnTo>
                <a:lnTo>
                  <a:pt x="3280245" y="3280245"/>
                </a:lnTo>
                <a:lnTo>
                  <a:pt x="0" y="32802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006002" y="106339"/>
            <a:ext cx="625181" cy="625181"/>
          </a:xfrm>
          <a:custGeom>
            <a:avLst/>
            <a:gdLst/>
            <a:ahLst/>
            <a:cxnLst/>
            <a:rect l="l" t="t" r="r" b="b"/>
            <a:pathLst>
              <a:path w="625181" h="625181">
                <a:moveTo>
                  <a:pt x="0" y="0"/>
                </a:moveTo>
                <a:lnTo>
                  <a:pt x="625181" y="0"/>
                </a:lnTo>
                <a:lnTo>
                  <a:pt x="625181" y="625181"/>
                </a:lnTo>
                <a:lnTo>
                  <a:pt x="0" y="6251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26187" y="106339"/>
            <a:ext cx="4644612" cy="2612594"/>
          </a:xfrm>
          <a:custGeom>
            <a:avLst/>
            <a:gdLst/>
            <a:ahLst/>
            <a:cxnLst/>
            <a:rect l="l" t="t" r="r" b="b"/>
            <a:pathLst>
              <a:path w="4644612" h="2612594">
                <a:moveTo>
                  <a:pt x="0" y="0"/>
                </a:moveTo>
                <a:lnTo>
                  <a:pt x="4644613" y="0"/>
                </a:lnTo>
                <a:lnTo>
                  <a:pt x="4644613" y="2612594"/>
                </a:lnTo>
                <a:lnTo>
                  <a:pt x="0" y="26125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948" y="2812990"/>
            <a:ext cx="6009109" cy="186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600" dirty="0">
                <a:solidFill>
                  <a:srgbClr val="000000"/>
                </a:solidFill>
                <a:latin typeface="Public Sans Bold"/>
              </a:rPr>
              <a:t>1) </a:t>
            </a:r>
            <a:r>
              <a:rPr lang="en-US" sz="1600" b="1" dirty="0" err="1">
                <a:solidFill>
                  <a:srgbClr val="000000"/>
                </a:solidFill>
                <a:latin typeface="Public Sans Bold"/>
              </a:rPr>
              <a:t>Посредством</a:t>
            </a:r>
            <a:r>
              <a:rPr lang="en-US" sz="1600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Public Sans Bold"/>
              </a:rPr>
              <a:t>перечисления</a:t>
            </a:r>
            <a:r>
              <a:rPr lang="en-US" sz="1600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Public Sans Bold"/>
              </a:rPr>
              <a:t>на</a:t>
            </a:r>
            <a:r>
              <a:rPr lang="en-US" sz="1600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Public Sans Bold"/>
              </a:rPr>
              <a:t>расчётный</a:t>
            </a:r>
            <a:r>
              <a:rPr lang="en-US" sz="1600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Public Sans Bold"/>
              </a:rPr>
              <a:t>счет</a:t>
            </a:r>
            <a:r>
              <a:rPr lang="en-US" sz="1600" b="1" dirty="0">
                <a:solidFill>
                  <a:srgbClr val="000000"/>
                </a:solidFill>
                <a:latin typeface="Public Sans Bold"/>
              </a:rPr>
              <a:t> </a:t>
            </a:r>
          </a:p>
          <a:p>
            <a:pPr algn="ctr">
              <a:lnSpc>
                <a:spcPts val="2100"/>
              </a:lnSpc>
            </a:pP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Секретариата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в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любой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кассе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ОАО " АСБ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Беларусбанк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"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не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менее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0,5%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месячного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дохода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члена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с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обязательным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указанием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ФИО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члена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согласно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о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порядке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внесения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членских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взносов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в БП "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Белая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Русь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").</a:t>
            </a:r>
          </a:p>
          <a:p>
            <a:pPr algn="ctr">
              <a:lnSpc>
                <a:spcPts val="2100"/>
              </a:lnSpc>
            </a:pP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Учитывать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при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этом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что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комиссия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за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о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существление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платежа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составляет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2%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от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суммы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платежа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49479" y="4749542"/>
            <a:ext cx="5181704" cy="2134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99"/>
              </a:lnSpc>
            </a:pPr>
            <a:r>
              <a:rPr lang="en-US" sz="1600" dirty="0">
                <a:solidFill>
                  <a:srgbClr val="000000"/>
                </a:solidFill>
                <a:latin typeface="Public Sans Bold"/>
              </a:rPr>
              <a:t>2) </a:t>
            </a:r>
            <a:r>
              <a:rPr lang="en-US" sz="1600" b="1" dirty="0" err="1">
                <a:solidFill>
                  <a:srgbClr val="000000"/>
                </a:solidFill>
                <a:latin typeface="Public Sans Bold"/>
              </a:rPr>
              <a:t>Посредством</a:t>
            </a:r>
            <a:r>
              <a:rPr lang="en-US" sz="1600" b="1" dirty="0">
                <a:solidFill>
                  <a:srgbClr val="000000"/>
                </a:solidFill>
                <a:latin typeface="Public Sans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Public Sans Bold"/>
              </a:rPr>
              <a:t>сервиса</a:t>
            </a:r>
            <a:r>
              <a:rPr lang="en-US" sz="1600" b="1" dirty="0">
                <a:solidFill>
                  <a:srgbClr val="000000"/>
                </a:solidFill>
                <a:latin typeface="Public Sans Bold"/>
              </a:rPr>
              <a:t> ЕРИП</a:t>
            </a:r>
            <a:r>
              <a:rPr lang="en-US" sz="1600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не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менее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0,5%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месячного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дохода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члена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с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обязательным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указанием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ФИО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члена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партии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согласно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Положения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о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порядке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внесения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членских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взносов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в БП "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Белая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Русь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")</a:t>
            </a:r>
          </a:p>
          <a:p>
            <a:pPr algn="ctr">
              <a:lnSpc>
                <a:spcPts val="2099"/>
              </a:lnSpc>
            </a:pPr>
            <a:r>
              <a:rPr lang="en-US" sz="1600" b="1" dirty="0" err="1">
                <a:solidFill>
                  <a:srgbClr val="000000"/>
                </a:solidFill>
                <a:latin typeface="Public Sans Bold"/>
              </a:rPr>
              <a:t>Путь</a:t>
            </a:r>
            <a:r>
              <a:rPr lang="en-US" sz="1600" b="1" dirty="0">
                <a:solidFill>
                  <a:srgbClr val="000000"/>
                </a:solidFill>
                <a:latin typeface="Public Sans Bold"/>
              </a:rPr>
              <a:t> в </a:t>
            </a:r>
            <a:r>
              <a:rPr lang="en-US" sz="1600" b="1" dirty="0" err="1">
                <a:solidFill>
                  <a:srgbClr val="000000"/>
                </a:solidFill>
                <a:latin typeface="Public Sans Bold"/>
              </a:rPr>
              <a:t>дереве</a:t>
            </a:r>
            <a:r>
              <a:rPr lang="en-US" sz="1600" b="1" dirty="0">
                <a:solidFill>
                  <a:srgbClr val="000000"/>
                </a:solidFill>
                <a:latin typeface="Public Sans Bold"/>
              </a:rPr>
              <a:t> ЕРИП:</a:t>
            </a:r>
            <a:r>
              <a:rPr lang="en-US" sz="1600" b="1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Система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"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Расчет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" (ЕРИП) -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Благотворительность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общественные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объединения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Национально-культурные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объединения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- БП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Белая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Русь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Членские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взносы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Код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ublic Sans"/>
              </a:rPr>
              <a:t>услуги</a:t>
            </a:r>
            <a:r>
              <a:rPr lang="en-US" sz="1600" dirty="0">
                <a:solidFill>
                  <a:srgbClr val="000000"/>
                </a:solidFill>
                <a:latin typeface="Public Sans"/>
              </a:rPr>
              <a:t> 5171081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99257" y="5288445"/>
            <a:ext cx="1713246" cy="1713246"/>
          </a:xfrm>
          <a:custGeom>
            <a:avLst/>
            <a:gdLst/>
            <a:ahLst/>
            <a:cxnLst/>
            <a:rect l="l" t="t" r="r" b="b"/>
            <a:pathLst>
              <a:path w="1713246" h="1713246">
                <a:moveTo>
                  <a:pt x="0" y="0"/>
                </a:moveTo>
                <a:lnTo>
                  <a:pt x="1713246" y="0"/>
                </a:lnTo>
                <a:lnTo>
                  <a:pt x="1713246" y="1713246"/>
                </a:lnTo>
                <a:lnTo>
                  <a:pt x="0" y="171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1147</Words>
  <Application>Microsoft Office PowerPoint</Application>
  <PresentationFormat>Произвольный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Cinzel Decorative</vt:lpstr>
      <vt:lpstr>Public Sans Bold</vt:lpstr>
      <vt:lpstr>Public Sans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Minimalist Neutral Company Presentation</dc:title>
  <cp:lastModifiedBy>Кириллова Алина Сергеевна</cp:lastModifiedBy>
  <cp:revision>10</cp:revision>
  <cp:lastPrinted>2023-07-17T13:24:36Z</cp:lastPrinted>
  <dcterms:created xsi:type="dcterms:W3CDTF">2006-08-16T00:00:00Z</dcterms:created>
  <dcterms:modified xsi:type="dcterms:W3CDTF">2023-07-18T08:56:35Z</dcterms:modified>
  <dc:identifier>DAFo3RVTLig</dc:identifier>
</cp:coreProperties>
</file>