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58" r:id="rId4"/>
    <p:sldId id="260" r:id="rId5"/>
    <p:sldId id="265" r:id="rId6"/>
    <p:sldId id="266" r:id="rId7"/>
    <p:sldId id="267" r:id="rId8"/>
    <p:sldId id="261" r:id="rId9"/>
    <p:sldId id="262" r:id="rId10"/>
    <p:sldId id="264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2" r:id="rId22"/>
    <p:sldId id="279" r:id="rId23"/>
    <p:sldId id="280" r:id="rId24"/>
    <p:sldId id="278" r:id="rId25"/>
    <p:sldId id="283" r:id="rId26"/>
    <p:sldId id="284" r:id="rId27"/>
    <p:sldId id="285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A839"/>
    <a:srgbClr val="69B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 varScale="1">
        <p:scale>
          <a:sx n="73" d="100"/>
          <a:sy n="73" d="100"/>
        </p:scale>
        <p:origin x="606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354F5-061E-4751-ADB5-C1245098B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0140CB-528D-4FA2-916E-D6FAF1F5D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94CB40-CE84-4505-98C1-E244F6479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0D72D7-14D8-41ED-9F73-A6CAA4431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DB4CD3-AC3D-455F-8AD0-3A478966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67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449" y="594001"/>
            <a:ext cx="64935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0949" y="1736324"/>
            <a:ext cx="6525000" cy="85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DD62E3-6759-4646-858D-375433F62C6C}"/>
              </a:ext>
            </a:extLst>
          </p:cNvPr>
          <p:cNvSpPr/>
          <p:nvPr userDrawn="1"/>
        </p:nvSpPr>
        <p:spPr>
          <a:xfrm flipH="1">
            <a:off x="-1" y="6308998"/>
            <a:ext cx="7423501" cy="54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C2B4DA70-53E7-4B96-A26A-9E85A3ED9D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5999" y="594001"/>
            <a:ext cx="4410001" cy="566999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449" y="2915548"/>
            <a:ext cx="2970897" cy="3667949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545BF82E-0005-4C40-9F7D-EF474BCD32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0448" y="2915547"/>
            <a:ext cx="2970897" cy="366794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1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74" y="363655"/>
            <a:ext cx="7261501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574" y="1407123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>
            <a:off x="364496" y="3159001"/>
            <a:ext cx="11860355" cy="33459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951" y="729000"/>
            <a:ext cx="3698551" cy="530669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407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2" y="-2"/>
            <a:ext cx="12224851" cy="342900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F1016137-3C71-4CC5-8D39-5B331A8FB3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724" y="440624"/>
            <a:ext cx="3698551" cy="5868376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9160C400-2233-4E4D-A368-4290EA142A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9917" y="1584000"/>
            <a:ext cx="7261501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754F3962-98E8-4124-9F3B-E312F367A8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6001" y="3617466"/>
            <a:ext cx="7261501" cy="269153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2077FD-7CCC-4AC8-9F72-74535704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6001" y="388935"/>
            <a:ext cx="7275418" cy="119506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7909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07EE5E-7454-44BB-974A-F0ECC381C2BF}"/>
              </a:ext>
            </a:extLst>
          </p:cNvPr>
          <p:cNvSpPr/>
          <p:nvPr userDrawn="1"/>
        </p:nvSpPr>
        <p:spPr>
          <a:xfrm flipH="1" flipV="1">
            <a:off x="-3" y="-3"/>
            <a:ext cx="12224851" cy="68580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94825C-1044-450A-8E35-14455AD09C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3429000"/>
            <a:ext cx="7334250" cy="1484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4C9FB-B954-402C-8866-2914B60C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975" y="1944000"/>
            <a:ext cx="10515600" cy="1325563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72901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A10A81-0A01-46FD-9456-91091EC2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27D4AF-8039-495C-B4B2-5396C8775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2A9C07-03C4-4149-B862-1805D6B1B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29BFF2-E7E9-4FAC-BC5A-DA7114084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FD09C2-247D-42B8-BF11-F36209434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9243D8-A585-4CE4-9989-28ADA737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EAFDA43-84DE-4D1F-AA5E-AB0392EE6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2F2982-9CAA-4512-BDFF-941501310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893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4E8EC-8932-4AF4-B988-864471A7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A4DFAC-16FF-4B0E-B86B-58CADA632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102F3C-1400-45C3-8EA7-F4575C77E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DB83A0-BE45-4ADF-9193-0629FFAD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411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E70F8D-2F26-4EAA-8784-1E19EFDD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ADDB84-A99D-47D1-97C2-F9709887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825D61-F579-44E4-A029-0596DEE3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7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FF6834-F3A6-4C1A-8135-09D39EA7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846087-2B1F-4388-813A-63246B293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A791C3-CB66-41E7-B54D-F792BADA8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F05580-7B66-4198-89DF-761ADB6E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E3AB7C-8F82-45B5-9435-13B817A8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3ADD2C-5886-485B-9E26-4D0355E79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532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75656-7927-4028-8F2C-3703DE8D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065C3A-58E0-4317-A005-4CDE7A850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8D513E-4780-4865-BEB2-743BEA701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E8BCAA-F398-48DA-AC84-1FC811D5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F36A85-CC79-449B-B1BF-EB7B2A6C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FD0E41-62AF-41D9-92E6-BE48FA001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967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4AB11-345A-4E71-865B-CBCDC10FF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A9A25D-0929-44E8-A479-BE0C8240D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D4536-B839-4448-BF71-576542A65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8C6F98-25D8-4470-ABE7-997D0B6C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975E96-6F45-4170-B216-90D34F88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32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44305F-A270-4B1C-BC95-5F01BF4B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0FD152-1D31-4AF5-A5BB-9AC0A6B40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0B6885-F39F-4CD2-865A-7050F37D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AD83C4-44A5-4F17-8830-28B5DCDA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36DAC-401F-47C4-B621-8F134E40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648354-3FFC-45FA-8EF2-ED7FF88A7546}"/>
              </a:ext>
            </a:extLst>
          </p:cNvPr>
          <p:cNvSpPr/>
          <p:nvPr userDrawn="1"/>
        </p:nvSpPr>
        <p:spPr>
          <a:xfrm>
            <a:off x="4836000" y="6361400"/>
            <a:ext cx="7356000" cy="532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DA2A526-49D8-416B-9145-AF48A1F30566}"/>
              </a:ext>
            </a:extLst>
          </p:cNvPr>
          <p:cNvSpPr/>
          <p:nvPr userDrawn="1"/>
        </p:nvSpPr>
        <p:spPr>
          <a:xfrm>
            <a:off x="0" y="1740188"/>
            <a:ext cx="606000" cy="51538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3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CA50B9-9C7F-4C4F-85C2-77A38E550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FCB700-ADCA-4646-9A1E-F2810ED72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3EAC93-BC73-4FB2-AEF7-E1F44D1CB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0A4377-AC2C-4FCA-8797-73433F10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11EFFA-DB57-41B0-818A-0284AD9B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31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192617-97CC-475C-B168-B16A7D70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F28333-4562-4FDC-BDD0-0F64FE799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4CC2F4-1F0A-426C-A49D-3DC308A7A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D42F8B-0000-43CA-AD35-C72F35F09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A0C6EA-71BE-4CC4-93D4-9C47C5BB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521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A8B5B-9D14-4205-88AD-32FB8624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F0A718-E508-46B3-A23F-2BECEAF91F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3AD259-07E6-47C0-8F69-7CF725200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F19AD5-182D-4646-A6F0-D4B32C44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3ADA9-3231-4B22-B735-3A52651D148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5D8F99-B7C1-4A24-A260-33A240921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B9F35D-F5AD-4D2B-A81C-B7A09821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359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2091000" y="447750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1021555"/>
            <a:ext cx="3420000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E73841-EE02-4C80-87BF-07D6556EAF56}"/>
              </a:ext>
            </a:extLst>
          </p:cNvPr>
          <p:cNvSpPr/>
          <p:nvPr userDrawn="1"/>
        </p:nvSpPr>
        <p:spPr>
          <a:xfrm>
            <a:off x="3862862" y="1172162"/>
            <a:ext cx="652675" cy="4320000"/>
          </a:xfrm>
          <a:prstGeom prst="rect">
            <a:avLst/>
          </a:prstGeom>
          <a:pattFill prst="pct5">
            <a:fgClr>
              <a:schemeClr val="bg1"/>
            </a:fgClr>
            <a:bgClr>
              <a:srgbClr val="55A839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000" y="1578587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2850" y="3330574"/>
            <a:ext cx="6525000" cy="13255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4479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381000" y="447748"/>
            <a:ext cx="967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41000" y="1021554"/>
            <a:ext cx="4098388" cy="4814887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597" y="1008954"/>
            <a:ext cx="65250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66747" y="2574000"/>
            <a:ext cx="6525000" cy="3262441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8562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>
            <a:off x="8031000" y="447747"/>
            <a:ext cx="3735000" cy="5962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8502" y="3654002"/>
            <a:ext cx="6525000" cy="260999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9007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75B666-56EB-4BC3-A2DA-3F26BD5CBF9B}"/>
              </a:ext>
            </a:extLst>
          </p:cNvPr>
          <p:cNvSpPr/>
          <p:nvPr userDrawn="1"/>
        </p:nvSpPr>
        <p:spPr>
          <a:xfrm flipH="1">
            <a:off x="0" y="0"/>
            <a:ext cx="2091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369001"/>
            <a:ext cx="4050000" cy="6165000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92850" y="864000"/>
            <a:ext cx="6918150" cy="5265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1894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848B91CB-D8C9-4DA9-8CED-26CE57EE3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26000" y="594000"/>
            <a:ext cx="4140000" cy="5714999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B65CF81-B173-4646-A374-B2745ECC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501" y="594001"/>
            <a:ext cx="6525000" cy="855000"/>
          </a:xfrm>
        </p:spPr>
        <p:txBody>
          <a:bodyPr>
            <a:norm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71819EB9-C582-4395-9B13-E428103A3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501" y="1764001"/>
            <a:ext cx="6525000" cy="168556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44A2944D-4376-4EA8-B7C1-B1C6B47FD3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66001" y="4079565"/>
            <a:ext cx="4140000" cy="2544434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35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E7C2B-DBC7-4DC6-BE48-6CC4179A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BE3A49-B78D-4DA9-AA76-4064F8586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A73D2E-8E5D-411B-B766-5E9DD0B12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3ADA9-3231-4B22-B735-3A52651D148F}" type="datetimeFigureOut">
              <a:rPr lang="ru-RU" smtClean="0"/>
              <a:t>18.07.2023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5E8B24-9FAC-4BFA-951E-DFC439BE9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AB0821-98F4-4674-8A81-508395B9B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56CB4-3EC1-4CF1-BDF9-8FB1FCC6B65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22"/>
            <a:extLst>
              <a:ext uri="{FF2B5EF4-FFF2-40B4-BE49-F238E27FC236}">
                <a16:creationId xmlns:a16="http://schemas.microsoft.com/office/drawing/2014/main" id="{04EFABF7-9814-4A5F-B176-1A217D8D1B7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7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8" r:id="rId10"/>
    <p:sldLayoutId id="2147483665" r:id="rId11"/>
    <p:sldLayoutId id="2147483666" r:id="rId12"/>
    <p:sldLayoutId id="2147483667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png"/><Relationship Id="rId7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-62933" y="-9800"/>
            <a:ext cx="12261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Заголовок 3">
            <a:extLst>
              <a:ext uri="{FF2B5EF4-FFF2-40B4-BE49-F238E27FC236}">
                <a16:creationId xmlns:a16="http://schemas.microsoft.com/office/drawing/2014/main" id="{1CCAC8E7-00F3-4768-9169-7C3B37C3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000" y="819000"/>
            <a:ext cx="7830000" cy="4545000"/>
          </a:xfr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 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ДЕМОГРАФИЧЕСКАЯ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БЕЗОПАСНОСТЬ –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</a:rPr>
              <a:t/>
            </a:r>
            <a:b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</a:rPr>
            </a:b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ОСНОВА ПРОЦВЕТАНИЯ ОБЩЕСТВА, </a:t>
            </a: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r>
              <a:rPr lang="ru-RU" dirty="0">
                <a:solidFill>
                  <a:srgbClr val="55A839"/>
                </a:solidFill>
                <a:latin typeface="+mj-lt"/>
              </a:rPr>
              <a:t>ГЛАВНОЕ УСЛОВИЕ РАЗВИТИЯ ГОСУДАРСТВА </a:t>
            </a:r>
            <a:endParaRPr lang="en-US" dirty="0">
              <a:solidFill>
                <a:srgbClr val="55A839"/>
              </a:solidFill>
              <a:latin typeface="+mj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/>
          <a:stretch/>
        </p:blipFill>
        <p:spPr>
          <a:xfrm>
            <a:off x="-62933" y="4874158"/>
            <a:ext cx="9173933" cy="853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00" y="1094158"/>
            <a:ext cx="3992417" cy="378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/>
          <a:srcRect l="2382"/>
          <a:stretch/>
        </p:blipFill>
        <p:spPr>
          <a:xfrm rot="10800000">
            <a:off x="2997478" y="459001"/>
            <a:ext cx="9218522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4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16000" y="3789000"/>
            <a:ext cx="11205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200" dirty="0">
                <a:latin typeface="+mj-lt"/>
                <a:ea typeface="Times New Roman" panose="02020603050405020304" pitchFamily="18" charset="0"/>
              </a:rPr>
              <a:t>Продолжает оставаться актуальной проблема </a:t>
            </a:r>
            <a:r>
              <a:rPr lang="ru-RU" sz="3200" b="1" dirty="0">
                <a:latin typeface="+mj-lt"/>
                <a:ea typeface="Times New Roman" panose="02020603050405020304" pitchFamily="18" charset="0"/>
              </a:rPr>
              <a:t>неустойчивости брачных союзов</a:t>
            </a:r>
            <a:r>
              <a:rPr lang="ru-RU" sz="3200" dirty="0">
                <a:latin typeface="+mj-lt"/>
                <a:ea typeface="Times New Roman" panose="02020603050405020304" pitchFamily="18" charset="0"/>
              </a:rPr>
              <a:t>. Ценность и значимость официального брака для большинства населения сохраняется, но количество браков несколько снизилось наряду с увеличивающимся числом разводов. 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4000"/>
            <a:ext cx="9175275" cy="853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61000" cy="34223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000" y="0"/>
            <a:ext cx="7657425" cy="342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61000" y="1899000"/>
            <a:ext cx="9765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+mj-lt"/>
              </a:rPr>
              <a:t>Несмотря на снижение числа </a:t>
            </a:r>
            <a:r>
              <a:rPr lang="ru-RU" sz="3200" b="1" dirty="0">
                <a:latin typeface="+mj-lt"/>
              </a:rPr>
              <a:t>абортов</a:t>
            </a:r>
            <a:r>
              <a:rPr lang="ru-RU" sz="3200" dirty="0">
                <a:latin typeface="+mj-lt"/>
              </a:rPr>
              <a:t> за последние 5 лет на 30,3%, частота искусственного прерывания беременности в стране остается высокой (в 2021 году – 7,8 на 1 тыс. женщин фертильного возраста).</a:t>
            </a:r>
            <a:endParaRPr lang="en-US" sz="32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91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" y="6004486"/>
            <a:ext cx="9175275" cy="8535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91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9000"/>
            <a:ext cx="9175275" cy="8535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1000" y="2214000"/>
            <a:ext cx="76050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600" dirty="0">
                <a:latin typeface="+mj-lt"/>
                <a:ea typeface="Times New Roman" panose="02020603050405020304" pitchFamily="18" charset="0"/>
              </a:rPr>
              <a:t>В современных условиях отмечается рост </a:t>
            </a:r>
            <a:r>
              <a:rPr lang="ru-RU" sz="3600" b="1" dirty="0">
                <a:latin typeface="+mj-lt"/>
                <a:ea typeface="Times New Roman" panose="02020603050405020304" pitchFamily="18" charset="0"/>
              </a:rPr>
              <a:t>гинекологических заболеваний</a:t>
            </a:r>
            <a:r>
              <a:rPr lang="ru-RU" sz="3600" dirty="0">
                <a:latin typeface="+mj-lt"/>
                <a:ea typeface="Times New Roman" panose="02020603050405020304" pitchFamily="18" charset="0"/>
              </a:rPr>
              <a:t>, высокий уровень </a:t>
            </a:r>
            <a:r>
              <a:rPr lang="ru-RU" sz="3600" b="1" dirty="0">
                <a:latin typeface="+mj-lt"/>
                <a:ea typeface="Times New Roman" panose="02020603050405020304" pitchFamily="18" charset="0"/>
              </a:rPr>
              <a:t>женского и мужского бесплодия</a:t>
            </a:r>
            <a:r>
              <a:rPr lang="ru-RU" sz="3600" dirty="0">
                <a:latin typeface="+mj-lt"/>
                <a:ea typeface="Times New Roman" panose="02020603050405020304" pitchFamily="18" charset="0"/>
              </a:rPr>
              <a:t>. </a:t>
            </a:r>
            <a:endParaRPr lang="en-US" sz="36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35040" t="15040" r="35039"/>
          <a:stretch/>
        </p:blipFill>
        <p:spPr>
          <a:xfrm>
            <a:off x="8156733" y="1405875"/>
            <a:ext cx="3420000" cy="404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0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3159000"/>
            <a:ext cx="11901000" cy="333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1000" y="3294000"/>
            <a:ext cx="11340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Серьезной проблемой безопасности общества является преждевременная смертность. В Республике Беларусь </a:t>
            </a:r>
            <a:r>
              <a:rPr lang="ru-RU" sz="2800" b="1" dirty="0">
                <a:latin typeface="+mj-lt"/>
              </a:rPr>
              <a:t>смертность от внешних причин</a:t>
            </a:r>
            <a:r>
              <a:rPr lang="ru-RU" sz="2800" dirty="0">
                <a:latin typeface="+mj-lt"/>
              </a:rPr>
              <a:t> (ДТП, несоблюдение техники безопасности на производстве, убийства и пр.) в возрасте до 40 лет почти в пять раз превышает потери, связанные с болезнями системы кровообращения и в три раза – онкологическими заболеваниями. </a:t>
            </a:r>
            <a:endParaRPr lang="en-US" sz="2800" dirty="0"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00" y="-180001"/>
            <a:ext cx="9175275" cy="8535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26875"/>
          <a:stretch/>
        </p:blipFill>
        <p:spPr>
          <a:xfrm>
            <a:off x="4071000" y="416055"/>
            <a:ext cx="3843342" cy="281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6184"/>
            <a:ext cx="9175275" cy="8535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60119" cy="342015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41000" y="644191"/>
            <a:ext cx="11205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+mj-lt"/>
              </a:rPr>
              <a:t>Ключевые направления деятельности белорусского государства по обеспечению демографической безопасности</a:t>
            </a:r>
            <a:endParaRPr lang="en-US" sz="32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6000" y="381101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342900" algn="just">
              <a:spcAft>
                <a:spcPts val="0"/>
              </a:spcAft>
            </a:pPr>
            <a:r>
              <a:rPr lang="ru-RU" sz="3200" dirty="0">
                <a:latin typeface="+mj-lt"/>
                <a:ea typeface="Times New Roman" panose="02020603050405020304" pitchFamily="18" charset="0"/>
              </a:rPr>
              <a:t>Согласно ст. 32 </a:t>
            </a:r>
            <a:r>
              <a:rPr lang="ru-RU" sz="3200" b="1" dirty="0">
                <a:latin typeface="+mj-lt"/>
                <a:ea typeface="Times New Roman" panose="02020603050405020304" pitchFamily="18" charset="0"/>
              </a:rPr>
              <a:t>Конституции Республики Беларусь</a:t>
            </a:r>
            <a:r>
              <a:rPr lang="ru-RU" sz="3200" dirty="0">
                <a:latin typeface="+mj-lt"/>
                <a:ea typeface="Times New Roman" panose="02020603050405020304" pitchFamily="18" charset="0"/>
              </a:rPr>
              <a:t>, брак как союз женщины и мужчины, семья, материнство, отцовство и детство находятся под защитой государства.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050" name="Picture 2" descr="https://berezino.by/media/k2/items/cache/f57ee5364658fac7f7e14099d6c2361a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00" y="3721403"/>
            <a:ext cx="4693071" cy="312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21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000" y="459000"/>
            <a:ext cx="6075191" cy="593999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11938" y="854113"/>
            <a:ext cx="5289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>
                <a:latin typeface="+mj-lt"/>
                <a:ea typeface="Times New Roman" panose="02020603050405020304" pitchFamily="18" charset="0"/>
              </a:rPr>
              <a:t>В соответствии со ст. 1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Кодекса Республики Беларусь о браке и семье 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задачами законодательства о браке и семье являются:</a:t>
            </a:r>
            <a:endParaRPr lang="en-US" sz="20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00" y="-3124"/>
            <a:ext cx="9175275" cy="8535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000" y="890973"/>
            <a:ext cx="224525" cy="2282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625" y="5065654"/>
            <a:ext cx="225900" cy="2300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17425" y="844523"/>
            <a:ext cx="537857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 smtClean="0">
                <a:latin typeface="+mj-lt"/>
                <a:ea typeface="Times New Roman" panose="02020603050405020304" pitchFamily="18" charset="0"/>
              </a:rPr>
              <a:t>укрепление </a:t>
            </a:r>
            <a:r>
              <a:rPr lang="ru-RU" sz="1600" dirty="0">
                <a:latin typeface="+mj-lt"/>
                <a:ea typeface="Times New Roman" panose="02020603050405020304" pitchFamily="18" charset="0"/>
              </a:rPr>
              <a:t>семьи в Республике Беларусь как естественной и основной ячейки общества на принципах общечеловеческой морали, недопущение ослабления и разрушения семейных связей;</a:t>
            </a:r>
            <a:endParaRPr lang="en-US" sz="1400" dirty="0">
              <a:latin typeface="+mj-lt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построение семейных отношений на добровольном брачном союзе женщины и мужчины, равенстве прав супругов в семье, на взаимной любви, уважении и взаимопомощи всех членов семьи;</a:t>
            </a:r>
            <a:endParaRPr lang="en-US" sz="1400" dirty="0">
              <a:latin typeface="+mj-lt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установление прав детей и обеспечение их приоритета в соответствии с настоящим Кодексом;</a:t>
            </a:r>
            <a:endParaRPr lang="en-US" sz="1400" dirty="0">
              <a:latin typeface="+mj-lt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установление прав и обязанностей супругов, родителей и других членов семьи в соответствии с положениями </a:t>
            </a:r>
            <a:r>
              <a:rPr lang="ru-RU" sz="1600" dirty="0" smtClean="0">
                <a:latin typeface="+mj-lt"/>
                <a:ea typeface="Times New Roman" panose="02020603050405020304" pitchFamily="18" charset="0"/>
              </a:rPr>
              <a:t>Конституции Республики </a:t>
            </a:r>
            <a:r>
              <a:rPr lang="ru-RU" sz="1600" dirty="0">
                <a:latin typeface="+mj-lt"/>
                <a:ea typeface="Times New Roman" panose="02020603050405020304" pitchFamily="18" charset="0"/>
              </a:rPr>
              <a:t>Беларусь, нормами международного права;</a:t>
            </a:r>
            <a:endParaRPr lang="en-US" sz="1400" dirty="0">
              <a:latin typeface="+mj-lt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охрана материнства и отцовства, прав и законных интересов детей, обеспечение благоприятных условий для развития и становления каждого ребенка;</a:t>
            </a:r>
            <a:endParaRPr lang="en-US" sz="1400" dirty="0">
              <a:latin typeface="+mj-lt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+mj-lt"/>
                <a:ea typeface="Times New Roman" panose="02020603050405020304" pitchFamily="18" charset="0"/>
              </a:rPr>
              <a:t>учет наилучших интересов ребенка при принятии государственными органами, иными организациями решений в отношении детей.</a:t>
            </a:r>
            <a:endParaRPr lang="en-US" sz="14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625" y="4324282"/>
            <a:ext cx="225900" cy="2300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625" y="3352902"/>
            <a:ext cx="225900" cy="23000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149" y="2870380"/>
            <a:ext cx="225900" cy="23000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625" y="1899000"/>
            <a:ext cx="225900" cy="230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4941" y="2393424"/>
            <a:ext cx="2961748" cy="42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91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9000"/>
            <a:ext cx="9175275" cy="8535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01000" y="952514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>
                <a:latin typeface="+mj-lt"/>
                <a:ea typeface="Times New Roman" panose="02020603050405020304" pitchFamily="18" charset="0"/>
              </a:rPr>
              <a:t>Указом Президента Республики Беларусь от 21 января 1998 г. № 46 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утверждены основные направления государственной семейной политики. 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Основные цели государственной семейной политики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:</a:t>
            </a:r>
            <a:endParaRPr lang="en-US" sz="2000" dirty="0">
              <a:latin typeface="+mj-lt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latin typeface="+mj-lt"/>
                <a:ea typeface="Times New Roman" panose="02020603050405020304" pitchFamily="18" charset="0"/>
              </a:rPr>
              <a:t>обеспечение улучшения социально-экономических условий жизнедеятельности семьи и выполнения ею репродуктивной, экономической и воспитательной функций;</a:t>
            </a:r>
            <a:endParaRPr lang="en-US" sz="2000" dirty="0">
              <a:latin typeface="+mj-lt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latin typeface="+mj-lt"/>
                <a:ea typeface="Times New Roman" panose="02020603050405020304" pitchFamily="18" charset="0"/>
              </a:rPr>
              <a:t>укрепление нравственных основ семьи и повышение ее престижа в обществе.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1000" y="2859303"/>
            <a:ext cx="335798" cy="3414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9465" y="4329000"/>
            <a:ext cx="335309" cy="3414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263" y="1556437"/>
            <a:ext cx="5128334" cy="32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1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8899"/>
            <a:ext cx="9175275" cy="853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61000" cy="342231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28000" y="4149000"/>
            <a:ext cx="1120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+mj-lt"/>
              </a:rPr>
              <a:t>Одно </a:t>
            </a:r>
            <a:r>
              <a:rPr lang="ru-RU" sz="3200" dirty="0">
                <a:latin typeface="+mj-lt"/>
              </a:rPr>
              <a:t>из ключевых направлений государственной политики – </a:t>
            </a:r>
            <a:r>
              <a:rPr lang="ru-RU" sz="3200" b="1" dirty="0">
                <a:latin typeface="+mj-lt"/>
              </a:rPr>
              <a:t>повышение благополучия семей</a:t>
            </a:r>
            <a:r>
              <a:rPr lang="ru-RU" sz="3200" dirty="0">
                <a:latin typeface="+mj-lt"/>
              </a:rPr>
              <a:t> как основы демографической безопасности государства и общества. </a:t>
            </a:r>
            <a:endParaRPr lang="en-US" sz="32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11423" y="-8400"/>
            <a:ext cx="82381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Социальная защита матери и ребенка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6000" y="699897"/>
            <a:ext cx="3949574" cy="263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9000"/>
            <a:ext cx="7446000" cy="5490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1000095" y="1048350"/>
            <a:ext cx="9707136" cy="3169307"/>
            <a:chOff x="1236000" y="1809000"/>
            <a:chExt cx="8126668" cy="260335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1000" y="1809000"/>
              <a:ext cx="7443861" cy="2603359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929861" y="2022672"/>
              <a:ext cx="7155000" cy="2098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latin typeface="+mj-lt"/>
                </a:rPr>
                <a:t>Единовременное пособие в связи с рождением ребенка и ежемесячное пособие по уходу за ребенком в возрасте до 3 лет назначаются всем семьям независимо от доходов родителей, их занятости и уплаты страховых взносов.</a:t>
              </a:r>
              <a:endParaRPr lang="en-US" sz="4800" dirty="0">
                <a:latin typeface="+mj-lt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F97C6A0-EF41-4AF5-94FB-952CC4E6E6AB}"/>
                </a:ext>
              </a:extLst>
            </p:cNvPr>
            <p:cNvSpPr/>
            <p:nvPr/>
          </p:nvSpPr>
          <p:spPr>
            <a:xfrm>
              <a:off x="1236000" y="1899000"/>
              <a:ext cx="652500" cy="338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CF97C6A0-EF41-4AF5-94FB-952CC4E6E6AB}"/>
                </a:ext>
              </a:extLst>
            </p:cNvPr>
            <p:cNvSpPr/>
            <p:nvPr/>
          </p:nvSpPr>
          <p:spPr>
            <a:xfrm>
              <a:off x="8710168" y="4011552"/>
              <a:ext cx="652500" cy="338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016725" y="57493"/>
            <a:ext cx="9175275" cy="8535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1000" y="4351204"/>
            <a:ext cx="3628771" cy="241823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27222"/>
            <a:ext cx="9175275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3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000" y="459000"/>
            <a:ext cx="6075191" cy="593999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00" y="-3124"/>
            <a:ext cx="9175275" cy="8535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7333" y="993205"/>
            <a:ext cx="5310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>
                <a:latin typeface="+mj-lt"/>
                <a:ea typeface="Times New Roman" panose="02020603050405020304" pitchFamily="18" charset="0"/>
              </a:rPr>
              <a:t>В 2023 году на систему государственных пособий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выделено </a:t>
            </a:r>
            <a:br>
              <a:rPr lang="ru-RU" sz="2400" b="1" dirty="0">
                <a:latin typeface="+mj-lt"/>
                <a:ea typeface="Times New Roman" panose="02020603050405020304" pitchFamily="18" charset="0"/>
              </a:rPr>
            </a:br>
            <a:r>
              <a:rPr lang="ru-RU" sz="2400" b="1" dirty="0">
                <a:latin typeface="+mj-lt"/>
                <a:ea typeface="Times New Roman" panose="02020603050405020304" pitchFamily="18" charset="0"/>
              </a:rPr>
              <a:t>3,5 млрд рублей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, из них 2 млрд – на выплату пособия по уходу за ребенком до 3 лет. </a:t>
            </a:r>
            <a:endParaRPr lang="en-US" sz="2000" dirty="0">
              <a:latin typeface="+mj-lt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latin typeface="+mj-lt"/>
                <a:ea typeface="Times New Roman" panose="02020603050405020304" pitchFamily="18" charset="0"/>
              </a:rPr>
              <a:t>Одна из 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самых значимых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 мер поддержки белорусских семей – это 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программа семейного капитала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, которая реализуется с 2015 года 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при рождении третьего или последующего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 ребенка. Его размер </a:t>
            </a:r>
            <a:br>
              <a:rPr lang="ru-RU" sz="2400" dirty="0">
                <a:latin typeface="+mj-lt"/>
                <a:ea typeface="Times New Roman" panose="02020603050405020304" pitchFamily="18" charset="0"/>
              </a:rPr>
            </a:br>
            <a:r>
              <a:rPr lang="ru-RU" sz="2400" dirty="0">
                <a:latin typeface="+mj-lt"/>
                <a:ea typeface="Times New Roman" panose="02020603050405020304" pitchFamily="18" charset="0"/>
              </a:rPr>
              <a:t>с 1 января 2023 г. составляет почти 30 тыс. рублей </a:t>
            </a:r>
            <a:r>
              <a:rPr lang="ru-RU" sz="2400" i="1" dirty="0">
                <a:latin typeface="+mj-lt"/>
                <a:ea typeface="Times New Roman" panose="02020603050405020304" pitchFamily="18" charset="0"/>
              </a:rPr>
              <a:t>(на 4 тыс. рублей больше, чем в 2022 году).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000" y="1539000"/>
            <a:ext cx="5851882" cy="3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2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9000"/>
            <a:ext cx="9675001" cy="59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pic>
        <p:nvPicPr>
          <p:cNvPr id="1026" name="Picture 2" descr="Картинки демография для презентации - 72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00" y="1269000"/>
            <a:ext cx="495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14733" y="2169000"/>
            <a:ext cx="58500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  <a:ea typeface="Times New Roman" panose="02020603050405020304" pitchFamily="18" charset="0"/>
              </a:rPr>
              <a:t>По прогнозам ученых-демографов, </a:t>
            </a:r>
            <a:r>
              <a:rPr lang="ru-RU" sz="2800" b="1" dirty="0">
                <a:latin typeface="+mj-lt"/>
                <a:ea typeface="Times New Roman" panose="02020603050405020304" pitchFamily="18" charset="0"/>
              </a:rPr>
              <a:t>до 2050 года в 45 странах мира убыль населения будет наблюдаться минимум на 10%</a:t>
            </a:r>
            <a:r>
              <a:rPr lang="ru-RU" sz="2800" dirty="0">
                <a:latin typeface="+mj-lt"/>
                <a:ea typeface="Times New Roman" panose="02020603050405020304" pitchFamily="18" charset="0"/>
              </a:rPr>
              <a:t>. </a:t>
            </a:r>
            <a:endParaRPr lang="en-US" sz="2800" dirty="0">
              <a:latin typeface="+mj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/>
          <a:stretch/>
        </p:blipFill>
        <p:spPr>
          <a:xfrm>
            <a:off x="0" y="415558"/>
            <a:ext cx="9173933" cy="85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2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91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9000"/>
            <a:ext cx="9175275" cy="8535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76000" y="952514"/>
            <a:ext cx="9021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+mj-lt"/>
              </a:rPr>
              <a:t>С 2020 года многодетные семьи</a:t>
            </a:r>
            <a:r>
              <a:rPr lang="ru-RU" sz="2800" dirty="0">
                <a:latin typeface="+mj-lt"/>
              </a:rPr>
              <a:t> </a:t>
            </a:r>
            <a:r>
              <a:rPr lang="ru-RU" sz="2800" b="1" dirty="0">
                <a:latin typeface="+mj-lt"/>
              </a:rPr>
              <a:t>вправе досрочно</a:t>
            </a:r>
            <a:r>
              <a:rPr lang="ru-RU" sz="2800" dirty="0">
                <a:latin typeface="+mj-lt"/>
              </a:rPr>
              <a:t> </a:t>
            </a:r>
            <a:r>
              <a:rPr lang="ru-RU" sz="2800" i="1" dirty="0">
                <a:latin typeface="+mj-lt"/>
              </a:rPr>
              <a:t>(независимо от даты назначения)</a:t>
            </a:r>
            <a:r>
              <a:rPr lang="ru-RU" sz="2800" dirty="0">
                <a:latin typeface="+mj-lt"/>
              </a:rPr>
              <a:t> </a:t>
            </a:r>
            <a:r>
              <a:rPr lang="ru-RU" sz="2800" b="1" dirty="0">
                <a:latin typeface="+mj-lt"/>
              </a:rPr>
              <a:t>использовать средства семейного капитала на строительство (реконструкцию) или покупку жилья, погашение кредитов (займов организаций), выданных на эти цели</a:t>
            </a:r>
            <a:r>
              <a:rPr lang="ru-RU" sz="2800" dirty="0">
                <a:latin typeface="+mj-lt"/>
              </a:rPr>
              <a:t>, – если они нуждаются в улучшении жилищных условий; на оплату образования, медицинских услуг и средств социальной реабилитации для членов семьи с инвалидностью. </a:t>
            </a:r>
            <a:endParaRPr lang="en-US" sz="28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000" y="4110440"/>
            <a:ext cx="4140000" cy="26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8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8899"/>
            <a:ext cx="9175275" cy="853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61000" cy="342231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51000" y="649739"/>
            <a:ext cx="1120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В соответствии с Указом Президента Республики Беларусь от 4 июля 2017 г. № 240 ”О государственной поддержке граждан при строительстве (реконструкции) жилых помещений“ </a:t>
            </a:r>
            <a:r>
              <a:rPr lang="ru-RU" sz="2400" b="1" dirty="0">
                <a:latin typeface="+mj-lt"/>
              </a:rPr>
              <a:t>многодетным семьям предоставляется субсидия </a:t>
            </a:r>
            <a:r>
              <a:rPr lang="ru-RU" sz="2400" dirty="0">
                <a:latin typeface="+mj-lt"/>
              </a:rPr>
              <a:t>на погашение основного долга в соответствии с количеством детей в возрасте до 23 </a:t>
            </a:r>
            <a:r>
              <a:rPr lang="ru-RU" sz="2400" dirty="0" smtClean="0">
                <a:latin typeface="+mj-lt"/>
              </a:rPr>
              <a:t>лет</a:t>
            </a:r>
          </a:p>
          <a:p>
            <a:r>
              <a:rPr lang="ru-RU" sz="2400" dirty="0" smtClean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в следующих размерах:</a:t>
            </a:r>
            <a:endParaRPr lang="en-US" sz="24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000" y="3924000"/>
            <a:ext cx="62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spc="-30" dirty="0">
                <a:latin typeface="+mj-lt"/>
                <a:ea typeface="Calibri" panose="020F0502020204030204" pitchFamily="34" charset="0"/>
              </a:rPr>
              <a:t>при наличии троих детей в возрасте до 23 лет – в размере 95% от суммы основного долга по кредиту;</a:t>
            </a:r>
            <a:endParaRPr lang="en-US" sz="2000" dirty="0">
              <a:latin typeface="+mj-lt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spc="-30" dirty="0">
                <a:latin typeface="+mj-lt"/>
                <a:ea typeface="Calibri" panose="020F0502020204030204" pitchFamily="34" charset="0"/>
              </a:rPr>
              <a:t>при наличии четверых и более детей в возрасте до 23 лет– в размере 100% от суммы основного долга по </a:t>
            </a:r>
            <a:r>
              <a:rPr lang="ru-RU" sz="2400" spc="-30" dirty="0" smtClean="0">
                <a:latin typeface="+mj-lt"/>
                <a:ea typeface="Calibri" panose="020F0502020204030204" pitchFamily="34" charset="0"/>
              </a:rPr>
              <a:t>кредиту.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23193"/>
          <a:stretch/>
        </p:blipFill>
        <p:spPr>
          <a:xfrm>
            <a:off x="7941000" y="3812581"/>
            <a:ext cx="3696525" cy="28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4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8899"/>
            <a:ext cx="9175275" cy="853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61000" cy="342231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51000" y="649739"/>
            <a:ext cx="1120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+mj-lt"/>
              </a:rPr>
              <a:t>Молодым семьям, предоставляется субсидия на погашение основного долга в следующих размерах</a:t>
            </a:r>
            <a:r>
              <a:rPr lang="ru-RU" sz="3600" dirty="0" smtClean="0">
                <a:latin typeface="+mj-lt"/>
              </a:rPr>
              <a:t>:</a:t>
            </a:r>
            <a:endParaRPr lang="en-US" sz="36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6000" y="3924000"/>
            <a:ext cx="62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при рождении (усыновлении, удочерении) первого ребенка – в размере 10% от суммы основного долга по кредиту;</a:t>
            </a:r>
            <a:endParaRPr lang="en-US" sz="2400" dirty="0">
              <a:latin typeface="+mj-lt"/>
            </a:endParaRPr>
          </a:p>
          <a:p>
            <a:r>
              <a:rPr lang="ru-RU" sz="2400" dirty="0">
                <a:latin typeface="+mj-lt"/>
              </a:rPr>
              <a:t>при рождении (усыновлении, удочерении) второго ребенка – в размере 20% от суммы основного долга по </a:t>
            </a:r>
            <a:r>
              <a:rPr lang="ru-RU" sz="2400" dirty="0" smtClean="0">
                <a:latin typeface="+mj-lt"/>
              </a:rPr>
              <a:t>кредиту.</a:t>
            </a:r>
            <a:endParaRPr lang="en-US" sz="24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4803" y="3772892"/>
            <a:ext cx="3772943" cy="251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8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000" y="459000"/>
            <a:ext cx="6075191" cy="593999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758"/>
            <a:ext cx="9175275" cy="8535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71000" y="1404000"/>
            <a:ext cx="587952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Из 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средств местных бюджетов финансируется адресная социальная помощь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, в системе которой четыре вида </a:t>
            </a:r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поддержки: 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 smtClean="0"/>
              <a:t>бесплатные продукты</a:t>
            </a:r>
            <a:r>
              <a:rPr lang="ru-RU" dirty="0" smtClean="0"/>
              <a:t> питания;</a:t>
            </a:r>
          </a:p>
          <a:p>
            <a:pPr indent="450215" algn="just">
              <a:spcAft>
                <a:spcPts val="0"/>
              </a:spcAft>
            </a:pPr>
            <a:r>
              <a:rPr lang="ru-RU" dirty="0"/>
              <a:t>пособие для возмещения затрат </a:t>
            </a:r>
            <a:r>
              <a:rPr lang="ru-RU" b="1" dirty="0"/>
              <a:t>на приобретение предметов </a:t>
            </a:r>
            <a:r>
              <a:rPr lang="ru-RU" b="1" dirty="0" smtClean="0"/>
              <a:t>гигиены;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/>
              <a:t>ежемесячного и единовременного социальных пособий</a:t>
            </a:r>
            <a:r>
              <a:rPr lang="ru-RU" dirty="0"/>
              <a:t> </a:t>
            </a:r>
            <a:r>
              <a:rPr lang="ru-RU" dirty="0" smtClean="0"/>
              <a:t>;</a:t>
            </a:r>
          </a:p>
          <a:p>
            <a:pPr indent="450215" algn="just">
              <a:spcAft>
                <a:spcPts val="0"/>
              </a:spcAft>
            </a:pPr>
            <a:r>
              <a:rPr lang="ru-RU" b="1" dirty="0"/>
              <a:t>для многодетных семей действуют льготные </a:t>
            </a:r>
            <a:r>
              <a:rPr lang="ru-RU" b="1" dirty="0" smtClean="0"/>
              <a:t>условия.</a:t>
            </a:r>
            <a:r>
              <a:rPr lang="ru-RU" dirty="0" smtClean="0"/>
              <a:t> </a:t>
            </a:r>
          </a:p>
          <a:p>
            <a:pPr indent="450215" algn="just">
              <a:spcAft>
                <a:spcPts val="0"/>
              </a:spcAft>
            </a:pP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8625" y="2274837"/>
            <a:ext cx="53323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  <a:ea typeface="Times New Roman" panose="02020603050405020304" pitchFamily="18" charset="0"/>
              </a:rPr>
              <a:t>В 2023 году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на обеспечение программы семейного капитала </a:t>
            </a:r>
            <a:r>
              <a:rPr lang="ru-RU" sz="2400" dirty="0">
                <a:ea typeface="Times New Roman" panose="02020603050405020304" pitchFamily="18" charset="0"/>
              </a:rPr>
              <a:t>в республиканском бюджете предусмотрено </a:t>
            </a:r>
            <a:r>
              <a:rPr lang="ru-RU" sz="2400" b="1" dirty="0">
                <a:ea typeface="Times New Roman" panose="02020603050405020304" pitchFamily="18" charset="0"/>
              </a:rPr>
              <a:t>430 млн рублей.</a:t>
            </a:r>
            <a:endParaRPr lang="en-US" sz="2000" dirty="0">
              <a:ea typeface="Times New Roman" panose="02020603050405020304" pitchFamily="18" charset="0"/>
            </a:endParaRPr>
          </a:p>
          <a:p>
            <a:r>
              <a:rPr lang="ru-RU" sz="2400" b="1" dirty="0">
                <a:latin typeface="+mj-lt"/>
                <a:ea typeface="Times New Roman" panose="02020603050405020304" pitchFamily="18" charset="0"/>
              </a:rPr>
              <a:t/>
            </a:r>
            <a:br>
              <a:rPr lang="ru-RU" sz="2400" b="1" dirty="0">
                <a:latin typeface="+mj-lt"/>
                <a:ea typeface="Times New Roman" panose="02020603050405020304" pitchFamily="18" charset="0"/>
              </a:rPr>
            </a:b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37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8899"/>
            <a:ext cx="9175275" cy="853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61000" cy="342231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51000" y="649739"/>
            <a:ext cx="11205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На обучение навыкам уважительного и позитивного взаимодействия с детьми, гармонизацию супружеских и детско-родительских отношений направлены </a:t>
            </a:r>
            <a:r>
              <a:rPr lang="ru-RU" sz="2800" b="1" dirty="0">
                <a:latin typeface="+mj-lt"/>
              </a:rPr>
              <a:t>программы, реализуемые в территориальных центрах</a:t>
            </a:r>
            <a:r>
              <a:rPr lang="ru-RU" sz="2800" dirty="0">
                <a:latin typeface="+mj-lt"/>
              </a:rPr>
              <a:t> (”Папа-школа“, ”Искусство быть мамой“, ”Семья как ценность“), иные социальные проекты.</a:t>
            </a:r>
            <a:endParaRPr lang="en-US" sz="36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433" y="3891747"/>
            <a:ext cx="5175290" cy="2662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000" y="3834000"/>
            <a:ext cx="5322433" cy="271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3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000" y="459000"/>
            <a:ext cx="6075191" cy="593999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00" y="-3124"/>
            <a:ext cx="9175275" cy="8535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7333" y="993205"/>
            <a:ext cx="5310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Родители обладают своеобразным иммунитетом при увольнении. Например, </a:t>
            </a:r>
            <a:r>
              <a:rPr lang="ru-RU" sz="2800" b="1" dirty="0">
                <a:latin typeface="+mj-lt"/>
              </a:rPr>
              <a:t>гарантируется недопущение расторжения трудового договора по инициативе нанимателя</a:t>
            </a:r>
            <a:r>
              <a:rPr lang="ru-RU" sz="2800" dirty="0">
                <a:latin typeface="+mj-lt"/>
              </a:rPr>
              <a:t> </a:t>
            </a:r>
            <a:r>
              <a:rPr lang="ru-RU" sz="2800" b="1" dirty="0">
                <a:latin typeface="+mj-lt"/>
              </a:rPr>
              <a:t>с беременной женщиной, матерью или одиноким отцом с ребенком в возрасте до 3 лет</a:t>
            </a:r>
            <a:r>
              <a:rPr lang="ru-RU" sz="2800" dirty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553" y="1854000"/>
            <a:ext cx="5402083" cy="285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4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91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9000"/>
            <a:ext cx="9175275" cy="8535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76000" y="952514"/>
            <a:ext cx="9045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Родителям, воспитывающим </a:t>
            </a:r>
            <a:r>
              <a:rPr lang="ru-RU" sz="2800" b="1" dirty="0">
                <a:latin typeface="+mj-lt"/>
              </a:rPr>
              <a:t>двоих детей в возрасте до 16 лет,</a:t>
            </a:r>
            <a:r>
              <a:rPr lang="ru-RU" sz="2800" dirty="0">
                <a:latin typeface="+mj-lt"/>
              </a:rPr>
              <a:t> предоставляется </a:t>
            </a:r>
            <a:r>
              <a:rPr lang="ru-RU" sz="2800" b="1" dirty="0">
                <a:latin typeface="+mj-lt"/>
              </a:rPr>
              <a:t>один дополнительный выходной день в месяц.</a:t>
            </a:r>
            <a:r>
              <a:rPr lang="ru-RU" sz="2800" dirty="0">
                <a:latin typeface="+mj-lt"/>
              </a:rPr>
              <a:t> </a:t>
            </a:r>
            <a:br>
              <a:rPr lang="ru-RU" sz="2800" dirty="0">
                <a:latin typeface="+mj-lt"/>
              </a:rPr>
            </a:br>
            <a:r>
              <a:rPr lang="ru-RU" sz="2800" dirty="0">
                <a:latin typeface="+mj-lt"/>
              </a:rPr>
              <a:t>Его оплата может предусматриваться в коллективном договоре или ином локальном правовом акте. Родителям </a:t>
            </a:r>
            <a:r>
              <a:rPr lang="ru-RU" sz="2800" b="1" dirty="0">
                <a:latin typeface="+mj-lt"/>
              </a:rPr>
              <a:t>с тремя и более детьми до 16 лет </a:t>
            </a:r>
            <a:r>
              <a:rPr lang="ru-RU" sz="2800" dirty="0">
                <a:latin typeface="+mj-lt"/>
              </a:rPr>
              <a:t>или </a:t>
            </a:r>
            <a:r>
              <a:rPr lang="ru-RU" sz="2800" b="1" dirty="0">
                <a:latin typeface="+mj-lt"/>
              </a:rPr>
              <a:t>ребенком-инвалидом до 18 лет</a:t>
            </a:r>
            <a:r>
              <a:rPr lang="ru-RU" sz="2800" dirty="0">
                <a:latin typeface="+mj-lt"/>
              </a:rPr>
              <a:t> предоставляется дополнительный выходной день в неделю, который оплачивается в размере среднего дневного заработка. </a:t>
            </a:r>
            <a:endParaRPr lang="en-US" sz="28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2344" y="4527008"/>
            <a:ext cx="4284390" cy="24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8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9995"/>
            <a:ext cx="9175275" cy="853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61000" cy="34223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6256" y="504000"/>
            <a:ext cx="676848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3600" dirty="0">
                <a:latin typeface="+mj-lt"/>
                <a:ea typeface="Times New Roman" panose="02020603050405020304" pitchFamily="18" charset="0"/>
              </a:rPr>
              <a:t>В июне 2023 г. Советом Республики Национального Собрания Республики Беларусь </a:t>
            </a:r>
            <a:r>
              <a:rPr lang="ru-RU" sz="3600" b="1" dirty="0">
                <a:latin typeface="+mj-lt"/>
                <a:ea typeface="Times New Roman" panose="02020603050405020304" pitchFamily="18" charset="0"/>
              </a:rPr>
              <a:t>одобрены изменения в Трудовой кодекс, которые расширяют возможности для совмещения работы и </a:t>
            </a:r>
            <a:r>
              <a:rPr lang="ru-RU" sz="3600" b="1" dirty="0" err="1">
                <a:latin typeface="+mj-lt"/>
                <a:ea typeface="Times New Roman" panose="02020603050405020304" pitchFamily="18" charset="0"/>
              </a:rPr>
              <a:t>родительства</a:t>
            </a:r>
            <a:r>
              <a:rPr lang="ru-RU" sz="3600" i="1" dirty="0">
                <a:latin typeface="+mj-lt"/>
                <a:ea typeface="Times New Roman" panose="02020603050405020304" pitchFamily="18" charset="0"/>
              </a:rPr>
              <a:t> (законопроект вступит в силу с 1 января 2024 г.)</a:t>
            </a:r>
            <a:r>
              <a:rPr lang="ru-RU" sz="3600" dirty="0">
                <a:latin typeface="+mj-lt"/>
                <a:ea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000" y="-1"/>
            <a:ext cx="4860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000" y="459000"/>
            <a:ext cx="6075191" cy="593999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00" y="-3124"/>
            <a:ext cx="9175275" cy="8535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68407" y="1443840"/>
            <a:ext cx="5310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+mj-lt"/>
              </a:rPr>
              <a:t>Труд материнства </a:t>
            </a:r>
            <a:r>
              <a:rPr lang="ru-RU" sz="3200" b="1" dirty="0">
                <a:latin typeface="+mj-lt"/>
              </a:rPr>
              <a:t>высоко ценится на государственном уровне</a:t>
            </a:r>
            <a:r>
              <a:rPr lang="ru-RU" sz="3200" dirty="0">
                <a:latin typeface="+mj-lt"/>
              </a:rPr>
              <a:t>. Женщины, родившие и воспитавшие </a:t>
            </a:r>
            <a:r>
              <a:rPr lang="ru-RU" sz="3200" b="1" dirty="0">
                <a:latin typeface="+mj-lt"/>
              </a:rPr>
              <a:t>пять и более детей</a:t>
            </a:r>
            <a:r>
              <a:rPr lang="ru-RU" sz="3200" dirty="0">
                <a:latin typeface="+mj-lt"/>
              </a:rPr>
              <a:t>, награждаются высокой государственной наградой – </a:t>
            </a:r>
            <a:r>
              <a:rPr lang="ru-RU" sz="3200" b="1" dirty="0">
                <a:latin typeface="+mj-lt"/>
              </a:rPr>
              <a:t>орденом Матери</a:t>
            </a:r>
            <a:r>
              <a:rPr lang="ru-RU" sz="3200" dirty="0">
                <a:latin typeface="+mj-lt"/>
              </a:rPr>
              <a:t>. </a:t>
            </a:r>
            <a:endParaRPr lang="en-US" sz="3200" dirty="0">
              <a:latin typeface="+mj-lt"/>
            </a:endParaRPr>
          </a:p>
          <a:p>
            <a:endParaRPr lang="en-US" sz="28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711" y="1499808"/>
            <a:ext cx="5628828" cy="39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4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91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9000"/>
            <a:ext cx="9175275" cy="8535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1061" y="629348"/>
            <a:ext cx="904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Оптимизация внешних миграционных потоков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1001" y="1823553"/>
            <a:ext cx="10935060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  <a:ea typeface="Times New Roman" panose="02020603050405020304" pitchFamily="18" charset="0"/>
              </a:rPr>
              <a:t>В условиях сокращения населения путем естественного движения крайне актуальными остаются вопросы, связанные с миграционными процессами. Миграция – это возможность не только стабилизировать численность населения, но и удовлетворить потребности страны в трудовых ресурсах, а также сэкономить средства на образовании и профессиональной подготовке кадров. </a:t>
            </a:r>
            <a:endParaRPr lang="en-US" sz="28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000" y="4052684"/>
            <a:ext cx="4071000" cy="270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8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000" y="459000"/>
            <a:ext cx="6075191" cy="593999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871000" y="772427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latin typeface="+mj-lt"/>
                <a:ea typeface="Times New Roman" panose="02020603050405020304" pitchFamily="18" charset="0"/>
              </a:rPr>
              <a:t>рост ее занятости в рыночной экономике,</a:t>
            </a:r>
          </a:p>
          <a:p>
            <a:r>
              <a:rPr lang="ru-RU" sz="3200" dirty="0">
                <a:latin typeface="+mj-lt"/>
                <a:ea typeface="Times New Roman" panose="02020603050405020304" pitchFamily="18" charset="0"/>
              </a:rPr>
              <a:t>стремление достигать карьерных успехов, </a:t>
            </a:r>
          </a:p>
          <a:p>
            <a:r>
              <a:rPr lang="ru-RU" sz="3200" dirty="0">
                <a:latin typeface="+mj-lt"/>
                <a:ea typeface="Times New Roman" panose="02020603050405020304" pitchFamily="18" charset="0"/>
              </a:rPr>
              <a:t>желание получить нескольких </a:t>
            </a:r>
            <a:r>
              <a:rPr lang="ru-RU" sz="3200" dirty="0" smtClean="0">
                <a:latin typeface="+mj-lt"/>
                <a:ea typeface="Times New Roman" panose="02020603050405020304" pitchFamily="18" charset="0"/>
              </a:rPr>
              <a:t>образований</a:t>
            </a:r>
            <a:endParaRPr lang="en-US" sz="32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01000" y="829994"/>
            <a:ext cx="52891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+mj-lt"/>
                <a:ea typeface="Times New Roman" panose="02020603050405020304" pitchFamily="18" charset="0"/>
              </a:rPr>
              <a:t>Негативно на рождаемости сказываются объективные достижения современного общества, связанные с изменением роли в нем женщины: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F97C6A0-EF41-4AF5-94FB-952CC4E6E6AB}"/>
              </a:ext>
            </a:extLst>
          </p:cNvPr>
          <p:cNvSpPr/>
          <p:nvPr/>
        </p:nvSpPr>
        <p:spPr>
          <a:xfrm>
            <a:off x="5218500" y="978383"/>
            <a:ext cx="652500" cy="338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F97C6A0-EF41-4AF5-94FB-952CC4E6E6AB}"/>
              </a:ext>
            </a:extLst>
          </p:cNvPr>
          <p:cNvSpPr/>
          <p:nvPr/>
        </p:nvSpPr>
        <p:spPr>
          <a:xfrm>
            <a:off x="5218500" y="1956971"/>
            <a:ext cx="652500" cy="3389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671" y="2850671"/>
            <a:ext cx="652329" cy="3414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050" y="3389643"/>
            <a:ext cx="4155750" cy="41557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00" y="-3124"/>
            <a:ext cx="9175275" cy="8535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9995"/>
            <a:ext cx="9175275" cy="853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61000" cy="34223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4372" t="2199" b="952"/>
          <a:stretch/>
        </p:blipFill>
        <p:spPr>
          <a:xfrm>
            <a:off x="5916000" y="189000"/>
            <a:ext cx="6170563" cy="6210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6000" y="95053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latin typeface="+mj-lt"/>
                <a:ea typeface="Times New Roman" panose="02020603050405020304" pitchFamily="18" charset="0"/>
              </a:rPr>
              <a:t>В области регулирования миграции приняты решения по созданию в отношении высококвалифицированных иностранных специалистов отдельных преференций, способствующих их более активному вовлечению в белорусскую экономику. </a:t>
            </a:r>
            <a:endParaRPr lang="en-US" sz="3200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1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95" y="6264000"/>
            <a:ext cx="9175275" cy="853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00" y="-1"/>
            <a:ext cx="12261000" cy="342231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61000" y="1087159"/>
            <a:ext cx="11205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+mj-lt"/>
              </a:rPr>
              <a:t>С </a:t>
            </a:r>
            <a:r>
              <a:rPr lang="ru-RU" sz="2800" dirty="0">
                <a:latin typeface="+mj-lt"/>
              </a:rPr>
              <a:t>1996 года в нашей стране празднуют </a:t>
            </a:r>
            <a:r>
              <a:rPr lang="ru-RU" sz="2800" b="1" dirty="0">
                <a:latin typeface="+mj-lt"/>
              </a:rPr>
              <a:t>День матери</a:t>
            </a:r>
            <a:r>
              <a:rPr lang="ru-RU" sz="2800" dirty="0">
                <a:latin typeface="+mj-lt"/>
              </a:rPr>
              <a:t> (14 октября). </a:t>
            </a:r>
            <a:endParaRPr lang="en-US" sz="2800" dirty="0">
              <a:latin typeface="+mj-lt"/>
            </a:endParaRPr>
          </a:p>
          <a:p>
            <a:r>
              <a:rPr lang="ru-RU" sz="2800" dirty="0">
                <a:latin typeface="+mj-lt"/>
              </a:rPr>
              <a:t>С 1998 года – </a:t>
            </a:r>
            <a:r>
              <a:rPr lang="ru-RU" sz="2800" b="1" dirty="0">
                <a:latin typeface="+mj-lt"/>
              </a:rPr>
              <a:t>День семьи</a:t>
            </a:r>
            <a:r>
              <a:rPr lang="ru-RU" sz="2800" dirty="0">
                <a:latin typeface="+mj-lt"/>
              </a:rPr>
              <a:t> (15 мая).</a:t>
            </a:r>
            <a:endParaRPr lang="en-US" sz="2800" dirty="0">
              <a:latin typeface="+mj-lt"/>
            </a:endParaRPr>
          </a:p>
          <a:p>
            <a:r>
              <a:rPr lang="ru-RU" sz="2800" dirty="0">
                <a:latin typeface="+mj-lt"/>
              </a:rPr>
              <a:t>В 2022 году Указом Главы государства учрежден новый праздничный день – </a:t>
            </a:r>
            <a:r>
              <a:rPr lang="ru-RU" sz="2800" b="1" dirty="0">
                <a:latin typeface="+mj-lt"/>
              </a:rPr>
              <a:t>День отца</a:t>
            </a:r>
            <a:r>
              <a:rPr lang="ru-RU" sz="2800" dirty="0">
                <a:latin typeface="+mj-lt"/>
              </a:rPr>
              <a:t> (21 октября). Тем самым подчеркнута значимость роли отца в создании крепкой семьи, счастливого детства. </a:t>
            </a:r>
            <a:endParaRPr lang="en-US" sz="28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1000" y="414000"/>
            <a:ext cx="1156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Формирование ценностей семьи, брака, материнства и отцовства 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32" y="3838784"/>
            <a:ext cx="3420000" cy="2411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25" y="2878034"/>
            <a:ext cx="2381250" cy="33718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499" y="4159531"/>
            <a:ext cx="3513931" cy="15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3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000" y="459000"/>
            <a:ext cx="6075191" cy="593999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00" y="-3124"/>
            <a:ext cx="9175275" cy="8535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5999" y="627577"/>
            <a:ext cx="7110001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latin typeface="+mj-lt"/>
              </a:rPr>
              <a:t>Сегодня как никогда необходима целенаправленная пропаганда и утверждение, особенно в молодежной среде, ценности брака и семьи с детьми, повышение престижа материнства и отцовства. </a:t>
            </a:r>
            <a:endParaRPr lang="en-US" sz="24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02905" y="3564000"/>
            <a:ext cx="6096000" cy="255454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sz="2000" dirty="0">
                <a:latin typeface="+mj-lt"/>
              </a:rPr>
              <a:t>В этих целях в учреждениях образования реализуются:</a:t>
            </a:r>
            <a:endParaRPr lang="en-US" sz="2000" dirty="0">
              <a:latin typeface="+mj-lt"/>
            </a:endParaRPr>
          </a:p>
          <a:p>
            <a:r>
              <a:rPr lang="ru-RU" sz="2000" b="1" dirty="0">
                <a:latin typeface="+mj-lt"/>
              </a:rPr>
              <a:t>учебные программы факультативных занятий</a:t>
            </a:r>
            <a:r>
              <a:rPr lang="ru-RU" sz="2000" dirty="0">
                <a:latin typeface="+mj-lt"/>
              </a:rPr>
              <a:t> для учеников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9-10 классов школ </a:t>
            </a:r>
            <a:r>
              <a:rPr lang="ru-RU" sz="2000" b="1" dirty="0">
                <a:latin typeface="+mj-lt"/>
              </a:rPr>
              <a:t>”Основы семейной жизни“</a:t>
            </a:r>
            <a:r>
              <a:rPr lang="ru-RU" sz="2000" dirty="0">
                <a:latin typeface="+mj-lt"/>
              </a:rPr>
              <a:t>, направленные на формирование у обучающихся ценностного отношения к институту брака и семьи;</a:t>
            </a:r>
            <a:endParaRPr lang="en-US" sz="2000" dirty="0">
              <a:latin typeface="+mj-lt"/>
            </a:endParaRPr>
          </a:p>
          <a:p>
            <a:r>
              <a:rPr lang="ru-RU" sz="2000" b="1" dirty="0">
                <a:latin typeface="+mj-lt"/>
              </a:rPr>
              <a:t>республиканский проект ”Родительский университет“</a:t>
            </a:r>
            <a:r>
              <a:rPr lang="ru-RU" sz="2000" dirty="0">
                <a:latin typeface="+mj-lt"/>
              </a:rPr>
              <a:t>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(с 2020/2021 учебного года).</a:t>
            </a:r>
            <a:endParaRPr lang="en-US" sz="20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88" y="2827938"/>
            <a:ext cx="4703475" cy="35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0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91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9000"/>
            <a:ext cx="9175275" cy="8535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5906" y="639000"/>
            <a:ext cx="1093506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3200" dirty="0">
                <a:latin typeface="+mj-lt"/>
              </a:rPr>
              <a:t>В целях укрепления духовно-нравственных основ семьи, возрождения и пропаганды семейных ценностей и традиций</a:t>
            </a:r>
            <a:r>
              <a:rPr lang="ru-RU" sz="3200" b="1" dirty="0">
                <a:latin typeface="+mj-lt"/>
              </a:rPr>
              <a:t> с 2012 года проводится республиканский конкурс ”Семья года“. </a:t>
            </a:r>
            <a:endParaRPr lang="en-US" sz="4400" dirty="0">
              <a:latin typeface="+mj-lt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191000" y="2923050"/>
            <a:ext cx="9544464" cy="2851560"/>
            <a:chOff x="437138" y="3777660"/>
            <a:chExt cx="9544464" cy="28515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/>
            <a:srcRect b="26827"/>
            <a:stretch/>
          </p:blipFill>
          <p:spPr>
            <a:xfrm>
              <a:off x="437138" y="3777660"/>
              <a:ext cx="5196000" cy="285156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5999" y="3799922"/>
              <a:ext cx="4245603" cy="2829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521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9995"/>
            <a:ext cx="9175275" cy="853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61000" cy="34223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1000" y="909000"/>
            <a:ext cx="113850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В 2023 году организован </a:t>
            </a:r>
            <a:r>
              <a:rPr lang="ru-RU" sz="2800" b="1" dirty="0">
                <a:latin typeface="+mj-lt"/>
              </a:rPr>
              <a:t>региональный фестиваль ”Семьи за мир и созидание!</a:t>
            </a:r>
            <a:r>
              <a:rPr lang="ru-RU" sz="2800" dirty="0">
                <a:latin typeface="+mj-lt"/>
              </a:rPr>
              <a:t>“, приуроченный к празднованию Дня семьи. Участие в ”семейном движении“ приняли порядка 16 тыс. семей </a:t>
            </a:r>
            <a:br>
              <a:rPr lang="ru-RU" sz="2800" dirty="0">
                <a:latin typeface="+mj-lt"/>
              </a:rPr>
            </a:br>
            <a:r>
              <a:rPr lang="ru-RU" sz="2800" dirty="0">
                <a:latin typeface="+mj-lt"/>
              </a:rPr>
              <a:t>(более 50 тыс. участников). </a:t>
            </a:r>
            <a:endParaRPr lang="en-US" sz="2800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00" y="2911287"/>
            <a:ext cx="4755000" cy="3566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1000" y="2911287"/>
            <a:ext cx="4770000" cy="35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0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000" y="459000"/>
            <a:ext cx="6075191" cy="593999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00" y="-3124"/>
            <a:ext cx="9175275" cy="8535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49662" y="590575"/>
            <a:ext cx="499500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</a:rPr>
              <a:t>Р</a:t>
            </a:r>
            <a:r>
              <a:rPr lang="ru-RU" sz="2400" b="1" dirty="0" smtClean="0">
                <a:latin typeface="+mj-lt"/>
              </a:rPr>
              <a:t>еспубликанский </a:t>
            </a:r>
            <a:r>
              <a:rPr lang="ru-RU" sz="2400" b="1" dirty="0">
                <a:latin typeface="+mj-lt"/>
              </a:rPr>
              <a:t>фотоконкурс</a:t>
            </a:r>
            <a:r>
              <a:rPr lang="ru-RU" sz="2400" dirty="0">
                <a:latin typeface="+mj-lt"/>
              </a:rPr>
              <a:t> ”Счастливая семья“</a:t>
            </a:r>
            <a:endParaRPr lang="en-US" sz="32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615" y="1644335"/>
            <a:ext cx="4546914" cy="3569328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202091" y="1980018"/>
            <a:ext cx="5312460" cy="4063859"/>
            <a:chOff x="258676" y="590575"/>
            <a:chExt cx="5312460" cy="406385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6"/>
            <a:srcRect r="61762"/>
            <a:stretch/>
          </p:blipFill>
          <p:spPr>
            <a:xfrm>
              <a:off x="1011000" y="590575"/>
              <a:ext cx="3807812" cy="2591404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7"/>
            <a:srcRect l="38170" t="25701"/>
            <a:stretch/>
          </p:blipFill>
          <p:spPr>
            <a:xfrm>
              <a:off x="258676" y="2896921"/>
              <a:ext cx="5312460" cy="1757513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343100" y="597012"/>
            <a:ext cx="4995001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Т</a:t>
            </a:r>
            <a:r>
              <a:rPr lang="ru-RU" sz="3200" b="1" dirty="0" smtClean="0">
                <a:latin typeface="+mj-lt"/>
              </a:rPr>
              <a:t>елевизионный </a:t>
            </a:r>
            <a:r>
              <a:rPr lang="ru-RU" sz="3200" b="1" dirty="0">
                <a:latin typeface="+mj-lt"/>
              </a:rPr>
              <a:t>проект</a:t>
            </a:r>
            <a:r>
              <a:rPr lang="ru-RU" sz="3200" dirty="0">
                <a:latin typeface="+mj-lt"/>
              </a:rPr>
              <a:t> ”Родные люди“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796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91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9000"/>
            <a:ext cx="9175275" cy="8535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5906" y="639000"/>
            <a:ext cx="1093506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Место </a:t>
            </a: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Беларуси в международных рейтингах по вопросам демографии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83733" y="1939667"/>
            <a:ext cx="7593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  <a:ea typeface="Times New Roman" panose="02020603050405020304" pitchFamily="18" charset="0"/>
              </a:rPr>
              <a:t>Меры по улучшению демографической ситуации, предпринимаемые в Республике Беларусь, – залог для последующего динамичного развития страны. </a:t>
            </a:r>
            <a:endParaRPr lang="en-US" sz="28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000" y="3831444"/>
            <a:ext cx="4523149" cy="30133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999" y="3831444"/>
            <a:ext cx="4520081" cy="301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2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9995"/>
            <a:ext cx="9175275" cy="853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61000" cy="34223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8000" y="369000"/>
            <a:ext cx="113850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Согласно подготовленному агентством финансово-экономической информации </a:t>
            </a:r>
            <a:r>
              <a:rPr lang="ru-RU" sz="2800" dirty="0" err="1">
                <a:latin typeface="+mj-lt"/>
              </a:rPr>
              <a:t>Bloomberg</a:t>
            </a:r>
            <a:r>
              <a:rPr lang="ru-RU" sz="2800" dirty="0">
                <a:latin typeface="+mj-lt"/>
              </a:rPr>
              <a:t> </a:t>
            </a:r>
            <a:r>
              <a:rPr lang="ru-RU" sz="2800" b="1" dirty="0">
                <a:latin typeface="+mj-lt"/>
              </a:rPr>
              <a:t>рейтингу стран мира по эффективности системы здравоохранения – 2020 </a:t>
            </a:r>
            <a:r>
              <a:rPr lang="ru-RU" sz="2800" i="1" dirty="0">
                <a:latin typeface="+mj-lt"/>
              </a:rPr>
              <a:t>(</a:t>
            </a:r>
            <a:r>
              <a:rPr lang="ru-RU" sz="2800" i="1" dirty="0" err="1">
                <a:latin typeface="+mj-lt"/>
              </a:rPr>
              <a:t>Bloomberg</a:t>
            </a:r>
            <a:r>
              <a:rPr lang="ru-RU" sz="2800" i="1" dirty="0">
                <a:latin typeface="+mj-lt"/>
              </a:rPr>
              <a:t> </a:t>
            </a:r>
            <a:r>
              <a:rPr lang="ru-RU" sz="2800" i="1" dirty="0" err="1">
                <a:latin typeface="+mj-lt"/>
              </a:rPr>
              <a:t>Health</a:t>
            </a:r>
            <a:r>
              <a:rPr lang="ru-RU" sz="2800" i="1" dirty="0">
                <a:latin typeface="+mj-lt"/>
              </a:rPr>
              <a:t> </a:t>
            </a:r>
            <a:r>
              <a:rPr lang="ru-RU" sz="2800" i="1" dirty="0" err="1">
                <a:latin typeface="+mj-lt"/>
              </a:rPr>
              <a:t>Care</a:t>
            </a:r>
            <a:r>
              <a:rPr lang="ru-RU" sz="2800" i="1" dirty="0">
                <a:latin typeface="+mj-lt"/>
              </a:rPr>
              <a:t> </a:t>
            </a:r>
            <a:r>
              <a:rPr lang="ru-RU" sz="2800" i="1" dirty="0" err="1">
                <a:latin typeface="+mj-lt"/>
              </a:rPr>
              <a:t>Efficiency</a:t>
            </a:r>
            <a:r>
              <a:rPr lang="ru-RU" sz="2800" i="1" dirty="0">
                <a:latin typeface="+mj-lt"/>
              </a:rPr>
              <a:t> – 2020)</a:t>
            </a:r>
            <a:r>
              <a:rPr lang="ru-RU" sz="2800" dirty="0">
                <a:latin typeface="+mj-lt"/>
              </a:rPr>
              <a:t>, </a:t>
            </a:r>
            <a:r>
              <a:rPr lang="ru-RU" sz="2800" b="1" dirty="0">
                <a:latin typeface="+mj-lt"/>
              </a:rPr>
              <a:t>Беларусь</a:t>
            </a:r>
            <a:r>
              <a:rPr lang="ru-RU" sz="2800" dirty="0">
                <a:latin typeface="+mj-lt"/>
              </a:rPr>
              <a:t> </a:t>
            </a:r>
            <a:r>
              <a:rPr lang="ru-RU" sz="2800" b="1" dirty="0">
                <a:latin typeface="+mj-lt"/>
              </a:rPr>
              <a:t>поднялась</a:t>
            </a:r>
            <a:r>
              <a:rPr lang="ru-RU" sz="2800" dirty="0">
                <a:latin typeface="+mj-lt"/>
              </a:rPr>
              <a:t> с 49 места в 2018 году </a:t>
            </a:r>
            <a:r>
              <a:rPr lang="ru-RU" sz="2800" b="1" dirty="0">
                <a:latin typeface="+mj-lt"/>
              </a:rPr>
              <a:t>на 47 место</a:t>
            </a:r>
            <a:r>
              <a:rPr lang="ru-RU" sz="2800" dirty="0">
                <a:latin typeface="+mj-lt"/>
              </a:rPr>
              <a:t> в 2020 году среди 57 стран, опережая, в том числе, Россию (54), США (55), Болгарию (56). </a:t>
            </a:r>
            <a:endParaRPr lang="en-US" sz="4000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055" y="3531014"/>
            <a:ext cx="4737003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9995"/>
            <a:ext cx="9175275" cy="853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61000" cy="34223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8000" y="369000"/>
            <a:ext cx="113850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По данным, опубликованным американским журналом </a:t>
            </a:r>
            <a:r>
              <a:rPr lang="ru-RU" sz="2800" dirty="0" err="1">
                <a:latin typeface="+mj-lt"/>
              </a:rPr>
              <a:t>CEOWorld</a:t>
            </a:r>
            <a:r>
              <a:rPr lang="ru-RU" sz="2800" dirty="0">
                <a:latin typeface="+mj-lt"/>
              </a:rPr>
              <a:t> </a:t>
            </a:r>
            <a:r>
              <a:rPr lang="ru-RU" sz="2800" dirty="0" err="1">
                <a:latin typeface="+mj-lt"/>
              </a:rPr>
              <a:t>Magazine</a:t>
            </a:r>
            <a:r>
              <a:rPr lang="ru-RU" sz="2800" dirty="0">
                <a:latin typeface="+mj-lt"/>
              </a:rPr>
              <a:t> в </a:t>
            </a:r>
            <a:r>
              <a:rPr lang="ru-RU" sz="2800" b="1" dirty="0">
                <a:latin typeface="+mj-lt"/>
              </a:rPr>
              <a:t>рейтинге стран с лучшими системами </a:t>
            </a:r>
            <a:r>
              <a:rPr lang="ru-RU" sz="2800" b="1" dirty="0" smtClean="0">
                <a:latin typeface="+mj-lt"/>
              </a:rPr>
              <a:t>здравоохранения</a:t>
            </a:r>
            <a:r>
              <a:rPr lang="ru-RU" sz="2800" dirty="0" smtClean="0">
                <a:latin typeface="+mj-lt"/>
              </a:rPr>
              <a:t>, </a:t>
            </a:r>
            <a:r>
              <a:rPr lang="ru-RU" sz="2800" dirty="0">
                <a:latin typeface="+mj-lt"/>
              </a:rPr>
              <a:t>в 2021 году</a:t>
            </a:r>
            <a:r>
              <a:rPr lang="ru-RU" sz="2800" b="1" dirty="0">
                <a:latin typeface="+mj-lt"/>
              </a:rPr>
              <a:t> Беларусь заняла 57 место </a:t>
            </a:r>
            <a:r>
              <a:rPr lang="ru-RU" sz="2800" dirty="0">
                <a:latin typeface="+mj-lt"/>
              </a:rPr>
              <a:t>из 89, обойдя Россию (58), Болгарию (67), Кипр (76), Сербию (77).</a:t>
            </a:r>
            <a:endParaRPr lang="en-US" sz="2800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000" y="3879000"/>
            <a:ext cx="8055000" cy="23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4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9995"/>
            <a:ext cx="9175275" cy="853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61000" cy="34223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8000" y="369000"/>
            <a:ext cx="113850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Согласно </a:t>
            </a:r>
            <a:r>
              <a:rPr lang="ru-RU" sz="2800" b="1" dirty="0">
                <a:latin typeface="+mj-lt"/>
              </a:rPr>
              <a:t>рейтингу лучших стран мира для рождения ребенка</a:t>
            </a:r>
            <a:r>
              <a:rPr lang="ru-RU" sz="2800" dirty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того </a:t>
            </a:r>
            <a:r>
              <a:rPr lang="ru-RU" sz="2800" dirty="0">
                <a:latin typeface="+mj-lt"/>
              </a:rPr>
              <a:t>же издания в 2020 году </a:t>
            </a:r>
            <a:r>
              <a:rPr lang="ru-RU" sz="2800" b="1" dirty="0">
                <a:latin typeface="+mj-lt"/>
              </a:rPr>
              <a:t>Беларусь заняла 40 место</a:t>
            </a:r>
            <a:r>
              <a:rPr lang="ru-RU" sz="2800" dirty="0">
                <a:latin typeface="+mj-lt"/>
              </a:rPr>
              <a:t> из 180 стран, опережая, в том числе, Латвию (42), Казахстан (58), Грузию (75), Россию (78), Китай (96).</a:t>
            </a:r>
            <a:endParaRPr lang="en-US" sz="2800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00" y="4712816"/>
            <a:ext cx="4803000" cy="13743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6000" y="2444872"/>
            <a:ext cx="5630574" cy="37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8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6000" y="234000"/>
            <a:ext cx="9765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Демографическая безопасность – важнейшая составляющая национальной безопасности Республики Беларусь</a:t>
            </a:r>
            <a:endParaRPr lang="en-US" sz="28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91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" y="6004486"/>
            <a:ext cx="9175275" cy="8535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000" y="2746741"/>
            <a:ext cx="5085000" cy="3390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63938" y="2746741"/>
            <a:ext cx="5397062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+mj-lt"/>
              </a:rPr>
              <a:t>Демографическая </a:t>
            </a:r>
            <a:r>
              <a:rPr lang="ru-RU" sz="2000" b="1" dirty="0">
                <a:latin typeface="+mj-lt"/>
              </a:rPr>
              <a:t>безопасность – </a:t>
            </a:r>
            <a:r>
              <a:rPr lang="ru-RU" sz="2000" dirty="0">
                <a:latin typeface="+mj-lt"/>
              </a:rPr>
              <a:t>состояние защищенности личности, общества и государства от воздействия демографических угроз, обеспечивающее стабилизацию численности населения, развитие человеческого потенциала страны, сохранение семейных и </a:t>
            </a:r>
            <a:r>
              <a:rPr lang="ru-RU" sz="2000" dirty="0" err="1">
                <a:latin typeface="+mj-lt"/>
              </a:rPr>
              <a:t>межпоколенческих</a:t>
            </a:r>
            <a:r>
              <a:rPr lang="ru-RU" sz="2000" dirty="0">
                <a:latin typeface="+mj-lt"/>
              </a:rPr>
              <a:t> связей.</a:t>
            </a:r>
            <a:endParaRPr lang="en-US" sz="2000" dirty="0"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9995"/>
            <a:ext cx="9175275" cy="853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61000" cy="34223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8000" y="369000"/>
            <a:ext cx="1138500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latin typeface="+mj-lt"/>
              </a:rPr>
              <a:t>По опубликованному Институтом показателей и оценки здоровья Вашингтонского университета </a:t>
            </a:r>
            <a:r>
              <a:rPr lang="ru-RU" sz="2800" dirty="0" smtClean="0">
                <a:latin typeface="+mj-lt"/>
              </a:rPr>
              <a:t>индексу </a:t>
            </a:r>
            <a:r>
              <a:rPr lang="ru-RU" sz="2800" dirty="0">
                <a:latin typeface="+mj-lt"/>
              </a:rPr>
              <a:t>ЦУР </a:t>
            </a:r>
            <a:r>
              <a:rPr lang="ru-RU" sz="2800" b="1" dirty="0">
                <a:latin typeface="+mj-lt"/>
              </a:rPr>
              <a:t>охвата основными услугами здравоохранения</a:t>
            </a:r>
            <a:r>
              <a:rPr lang="ru-RU" sz="2800" dirty="0">
                <a:latin typeface="+mj-lt"/>
              </a:rPr>
              <a:t> </a:t>
            </a:r>
            <a:r>
              <a:rPr lang="ru-RU" sz="2800" dirty="0" smtClean="0">
                <a:latin typeface="+mj-lt"/>
              </a:rPr>
              <a:t>в </a:t>
            </a:r>
            <a:r>
              <a:rPr lang="ru-RU" sz="2800" dirty="0">
                <a:latin typeface="+mj-lt"/>
              </a:rPr>
              <a:t>2021 году </a:t>
            </a:r>
            <a:r>
              <a:rPr lang="ru-RU" sz="2800" b="1" dirty="0">
                <a:latin typeface="+mj-lt"/>
              </a:rPr>
              <a:t>Беларусь заняла 54 место</a:t>
            </a:r>
            <a:r>
              <a:rPr lang="ru-RU" sz="2800" dirty="0">
                <a:latin typeface="+mj-lt"/>
              </a:rPr>
              <a:t> из 204 стран, опережая, в том числе, Россию (63), Армению (62), Румынию (60).</a:t>
            </a:r>
            <a:endParaRPr lang="en-US" sz="2800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516" y="3645968"/>
            <a:ext cx="6096000" cy="2619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000" y="3422312"/>
            <a:ext cx="4223266" cy="281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4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9995"/>
            <a:ext cx="9175275" cy="853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61000" cy="34223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8000" y="369000"/>
            <a:ext cx="1138500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latin typeface="+mj-lt"/>
              </a:rPr>
              <a:t>По показателю младенческой смертности </a:t>
            </a:r>
            <a:r>
              <a:rPr lang="ru-RU" sz="2800" b="1" dirty="0" smtClean="0">
                <a:latin typeface="+mj-lt"/>
              </a:rPr>
              <a:t>Беларусь </a:t>
            </a:r>
            <a:r>
              <a:rPr lang="ru-RU" sz="2800" dirty="0">
                <a:latin typeface="+mj-lt"/>
              </a:rPr>
              <a:t>по итогам 2021 года</a:t>
            </a:r>
            <a:r>
              <a:rPr lang="ru-RU" sz="2800" b="1" dirty="0">
                <a:latin typeface="+mj-lt"/>
              </a:rPr>
              <a:t> </a:t>
            </a:r>
            <a:r>
              <a:rPr lang="ru-RU" sz="2800" i="1" dirty="0">
                <a:latin typeface="+mj-lt"/>
              </a:rPr>
              <a:t>(в 2021 году – 2,7 </a:t>
            </a:r>
            <a:r>
              <a:rPr lang="ru-RU" sz="2800" i="1" dirty="0" smtClean="0">
                <a:latin typeface="+mj-lt"/>
              </a:rPr>
              <a:t>на </a:t>
            </a:r>
            <a:r>
              <a:rPr lang="ru-RU" sz="2800" i="1" dirty="0">
                <a:latin typeface="+mj-lt"/>
              </a:rPr>
              <a:t>1 тыс. родившихся живыми; в 2020 году – 2,9 на 1 тыс.)</a:t>
            </a:r>
            <a:r>
              <a:rPr lang="ru-RU" sz="2800" dirty="0">
                <a:latin typeface="+mj-lt"/>
              </a:rPr>
              <a:t> </a:t>
            </a:r>
            <a:r>
              <a:rPr lang="ru-RU" sz="2800" b="1" dirty="0">
                <a:latin typeface="+mj-lt"/>
              </a:rPr>
              <a:t>входит в </a:t>
            </a:r>
            <a:r>
              <a:rPr lang="en-US" sz="2800" b="1" dirty="0">
                <a:latin typeface="+mj-lt"/>
              </a:rPr>
              <a:t>top</a:t>
            </a:r>
            <a:r>
              <a:rPr lang="ru-RU" sz="2800" b="1" dirty="0">
                <a:latin typeface="+mj-lt"/>
              </a:rPr>
              <a:t>-10 </a:t>
            </a:r>
            <a:r>
              <a:rPr lang="ru-RU" sz="2800" dirty="0">
                <a:latin typeface="+mj-lt"/>
              </a:rPr>
              <a:t>из 236 стран с наиболее низкими </a:t>
            </a:r>
            <a:r>
              <a:rPr lang="ru-RU" sz="2800" dirty="0" smtClean="0">
                <a:latin typeface="+mj-lt"/>
              </a:rPr>
              <a:t>показателями.</a:t>
            </a:r>
            <a:endParaRPr lang="en-US" sz="2800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00" y="5088487"/>
            <a:ext cx="3105000" cy="13351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27000" y="1972954"/>
            <a:ext cx="609600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latin typeface="+mj-lt"/>
                <a:ea typeface="Times New Roman" panose="02020603050405020304" pitchFamily="18" charset="0"/>
              </a:rPr>
              <a:t>По показателю перинатальной смертности </a:t>
            </a:r>
            <a:r>
              <a:rPr lang="ru-RU" sz="2400" i="1" dirty="0">
                <a:latin typeface="+mj-lt"/>
                <a:ea typeface="Times New Roman" panose="02020603050405020304" pitchFamily="18" charset="0"/>
              </a:rPr>
              <a:t>(от 23 недель внутриутробной жизни плода до 7 дней после рождения)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Беларусь 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по итогам 2019 года </a:t>
            </a:r>
            <a:r>
              <a:rPr lang="ru-RU" sz="2400" i="1" dirty="0">
                <a:latin typeface="+mj-lt"/>
                <a:ea typeface="Times New Roman" panose="02020603050405020304" pitchFamily="18" charset="0"/>
              </a:rPr>
              <a:t>(в 2019 году 3 </a:t>
            </a:r>
            <a:r>
              <a:rPr lang="ru-RU" sz="2400" i="1" spc="-20" dirty="0">
                <a:latin typeface="+mj-lt"/>
                <a:ea typeface="Times New Roman" panose="02020603050405020304" pitchFamily="18" charset="0"/>
              </a:rPr>
              <a:t>на 1 тыс.</a:t>
            </a:r>
            <a:r>
              <a:rPr lang="ru-RU" sz="2400" i="1" dirty="0">
                <a:latin typeface="+mj-lt"/>
                <a:ea typeface="Times New Roman" panose="02020603050405020304" pitchFamily="18" charset="0"/>
              </a:rPr>
              <a:t> родившихся живыми; в 2018 году – 2,7 на 1 тыс.) 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входит в 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top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-15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 из 53 </a:t>
            </a:r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стран.</a:t>
            </a:r>
            <a:endParaRPr lang="en-US" sz="24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17000" y="4500663"/>
            <a:ext cx="6096000" cy="193899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sz="2400" b="1" dirty="0">
                <a:latin typeface="+mj-lt"/>
                <a:ea typeface="Times New Roman" panose="02020603050405020304" pitchFamily="18" charset="0"/>
              </a:rPr>
              <a:t>По показателю неонатальной смертности </a:t>
            </a:r>
            <a:r>
              <a:rPr lang="ru-RU" sz="2400" i="1" dirty="0">
                <a:latin typeface="+mj-lt"/>
                <a:ea typeface="Times New Roman" panose="02020603050405020304" pitchFamily="18" charset="0"/>
              </a:rPr>
              <a:t>(количество детей, которые умерли в первые 28 дней после рождения)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Беларусь 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по итогам 2020 года </a:t>
            </a:r>
            <a:r>
              <a:rPr lang="ru-RU" sz="2400" i="1" dirty="0">
                <a:latin typeface="+mj-lt"/>
                <a:ea typeface="Times New Roman" panose="02020603050405020304" pitchFamily="18" charset="0"/>
              </a:rPr>
              <a:t>(в 2020 году 0,9 на 1 тыс. родившихся)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входит в 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top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-5 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из 53 </a:t>
            </a:r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стран.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570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9000"/>
            <a:ext cx="11195733" cy="59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22112" y="5141706"/>
            <a:ext cx="5850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+mj-lt"/>
                <a:ea typeface="Times New Roman" panose="02020603050405020304" pitchFamily="18" charset="0"/>
              </a:rPr>
              <a:t>повышение качества информационной работы по укреплению института семьи и семейных ценностей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;</a:t>
            </a:r>
            <a:endParaRPr lang="en-US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/>
          <a:stretch/>
        </p:blipFill>
        <p:spPr>
          <a:xfrm>
            <a:off x="0" y="6239610"/>
            <a:ext cx="9173933" cy="8534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9835" y="491676"/>
            <a:ext cx="11195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Меры 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по обеспечению охраны здоровья и демографической безопасности</a:t>
            </a:r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:</a:t>
            </a:r>
            <a:endParaRPr lang="en-US" sz="20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6000" y="1650493"/>
            <a:ext cx="7785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содействие укреплению репродуктивного здоровья, формированию культуры здорового образа жизни </a:t>
            </a:r>
            <a:r>
              <a:rPr lang="ru-RU" dirty="0">
                <a:latin typeface="+mj-lt"/>
                <a:ea typeface="Calibri" panose="020F0502020204030204" pitchFamily="34" charset="0"/>
              </a:rPr>
              <a:t>белорусов</a:t>
            </a: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;</a:t>
            </a:r>
            <a:endParaRPr lang="en-US" sz="16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9164" y="2557914"/>
            <a:ext cx="803183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совершенствование системы поддержки семей с детьми, улучшение условий их жизнедеятельности, укрепление института семьи;</a:t>
            </a:r>
            <a:endParaRPr lang="en-US" sz="16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49665" y="3702065"/>
            <a:ext cx="860633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+mj-lt"/>
                <a:ea typeface="Times New Roman" panose="02020603050405020304" pitchFamily="18" charset="0"/>
              </a:rPr>
              <a:t>охрана и восстановление репродуктивного здоровья населения,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в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том числе увеличение объемов оказания медицинской помощи по лечению бесплодия с использованием современных вспомогательных репродуктивных технологий;</a:t>
            </a:r>
            <a:endParaRPr lang="en-US" sz="14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1" y="1860663"/>
            <a:ext cx="652329" cy="3414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671" y="2977549"/>
            <a:ext cx="652329" cy="3414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171" y="3984836"/>
            <a:ext cx="652329" cy="341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618" y="5274171"/>
            <a:ext cx="652329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2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14000"/>
            <a:ext cx="11195733" cy="6075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/>
          <a:stretch/>
        </p:blipFill>
        <p:spPr>
          <a:xfrm>
            <a:off x="0" y="6239610"/>
            <a:ext cx="9173933" cy="8534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9835" y="491676"/>
            <a:ext cx="111957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Меры </a:t>
            </a:r>
            <a:r>
              <a:rPr lang="ru-RU" sz="2400" dirty="0">
                <a:latin typeface="+mj-lt"/>
                <a:ea typeface="Times New Roman" panose="02020603050405020304" pitchFamily="18" charset="0"/>
              </a:rPr>
              <a:t>по обеспечению охраны здоровья и демографической безопасности</a:t>
            </a:r>
            <a:r>
              <a:rPr lang="ru-RU" sz="2400" dirty="0" smtClean="0">
                <a:latin typeface="+mj-lt"/>
                <a:ea typeface="Times New Roman" panose="02020603050405020304" pitchFamily="18" charset="0"/>
              </a:rPr>
              <a:t>:</a:t>
            </a:r>
            <a:endParaRPr lang="en-US" sz="20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1" y="1860663"/>
            <a:ext cx="652329" cy="3414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671" y="2977549"/>
            <a:ext cx="652329" cy="3414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171" y="3984836"/>
            <a:ext cx="652329" cy="341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618" y="5274171"/>
            <a:ext cx="652329" cy="34140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10947" y="5151339"/>
            <a:ext cx="6096000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215" algn="just"/>
            <a:r>
              <a:rPr lang="ru-RU" dirty="0">
                <a:latin typeface="+mj-lt"/>
                <a:ea typeface="Times New Roman" panose="02020603050405020304" pitchFamily="18" charset="0"/>
              </a:rPr>
              <a:t>оптимизация законодательства, направленная на повышение миграционной привлекательности Беларуси.</a:t>
            </a:r>
            <a:endParaRPr lang="en-US" dirty="0">
              <a:latin typeface="+mj-lt"/>
              <a:ea typeface="Times New Roman" panose="02020603050405020304" pitchFamily="18" charset="0"/>
            </a:endParaRPr>
          </a:p>
          <a:p>
            <a:pPr indent="450215" algn="just"/>
            <a:r>
              <a:rPr lang="ru-RU" sz="1400" dirty="0">
                <a:latin typeface="+mj-lt"/>
                <a:ea typeface="Times New Roman" panose="02020603050405020304" pitchFamily="18" charset="0"/>
              </a:rPr>
              <a:t> </a:t>
            </a:r>
            <a:endParaRPr lang="en-US" sz="14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7164" y="1745266"/>
            <a:ext cx="842486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215" algn="just"/>
            <a:r>
              <a:rPr lang="ru-RU" dirty="0">
                <a:latin typeface="+mj-lt"/>
                <a:ea typeface="Times New Roman" panose="02020603050405020304" pitchFamily="18" charset="0"/>
              </a:rPr>
              <a:t>создание условий для воспитания в семьях детей-инвалидов, </a:t>
            </a:r>
            <a:br>
              <a:rPr lang="ru-RU" dirty="0">
                <a:latin typeface="+mj-lt"/>
                <a:ea typeface="Times New Roman" panose="02020603050405020304" pitchFamily="18" charset="0"/>
              </a:rPr>
            </a:br>
            <a:r>
              <a:rPr lang="ru-RU" dirty="0">
                <a:latin typeface="+mj-lt"/>
                <a:ea typeface="Times New Roman" panose="02020603050405020304" pitchFamily="18" charset="0"/>
              </a:rPr>
              <a:t>в том числе из категории детей-сирот и детей, оставшихся без попечения родителей;</a:t>
            </a:r>
            <a:endParaRPr lang="en-US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68000" y="2842003"/>
            <a:ext cx="60960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215" algn="just"/>
            <a:r>
              <a:rPr lang="ru-RU" dirty="0">
                <a:latin typeface="+mj-lt"/>
                <a:ea typeface="Times New Roman" panose="02020603050405020304" pitchFamily="18" charset="0"/>
              </a:rPr>
              <a:t>внедрение в учреждениях общего среднего образования родительских университетов и обеспечение подготовки к семейной жизни обучающихся;</a:t>
            </a:r>
            <a:endParaRPr lang="en-US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49665" y="3941123"/>
            <a:ext cx="6096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450215" algn="just"/>
            <a:r>
              <a:rPr lang="ru-RU" dirty="0">
                <a:latin typeface="+mj-lt"/>
                <a:ea typeface="Times New Roman" panose="02020603050405020304" pitchFamily="18" charset="0"/>
              </a:rPr>
              <a:t>создание условий для снижения смертности от внешних причин</a:t>
            </a:r>
            <a:r>
              <a:rPr lang="ru-RU" sz="1400" dirty="0">
                <a:latin typeface="+mj-lt"/>
                <a:ea typeface="Times New Roman" panose="02020603050405020304" pitchFamily="18" charset="0"/>
              </a:rPr>
              <a:t>;</a:t>
            </a:r>
            <a:endParaRPr lang="en-US" sz="1400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1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9000"/>
            <a:ext cx="11195733" cy="59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30233" y="5370315"/>
            <a:ext cx="5850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</a:rPr>
              <a:t>оптимизация </a:t>
            </a:r>
            <a:r>
              <a:rPr lang="ru-RU" dirty="0">
                <a:latin typeface="+mj-lt"/>
              </a:rPr>
              <a:t>внешних миграционных потоков, обеспечение положительного сальдо миграции.</a:t>
            </a:r>
            <a:endParaRPr lang="en-US" dirty="0">
              <a:latin typeface="+mj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/>
          <a:stretch/>
        </p:blipFill>
        <p:spPr>
          <a:xfrm>
            <a:off x="0" y="6239610"/>
            <a:ext cx="9173933" cy="8534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9835" y="491676"/>
            <a:ext cx="111957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В демографической сфере основными национальными интересами являются: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6000" y="1431202"/>
            <a:ext cx="6096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dirty="0">
                <a:latin typeface="+mj-lt"/>
              </a:rPr>
              <a:t>стабилизация численности населения и создание предпосылок для его устойчивого роста на основе последовательного увеличения рождаемости и ожидаемой продолжительности жизни, снижения смертности;</a:t>
            </a:r>
            <a:endParaRPr lang="en-US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68000" y="2825087"/>
            <a:ext cx="6096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dirty="0">
                <a:latin typeface="+mj-lt"/>
              </a:rPr>
              <a:t>повышение общего уровня здоровья народа, охрана здоровья матери и ребенка;</a:t>
            </a:r>
            <a:endParaRPr lang="en-US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96000" y="3787633"/>
            <a:ext cx="6096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dirty="0">
                <a:latin typeface="+mj-lt"/>
              </a:rPr>
              <a:t>укрепление института семьи как социального института, наиболее благоприятного для реализации потребности в детях, их воспитания, развитие системы поддержки семей с детьми и улучшение условий их жизнедеятельности;</a:t>
            </a:r>
            <a:endParaRPr lang="en-US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1" y="1860663"/>
            <a:ext cx="652329" cy="3414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671" y="2977549"/>
            <a:ext cx="652329" cy="3414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671" y="4217094"/>
            <a:ext cx="652329" cy="341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904" y="5536332"/>
            <a:ext cx="652329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7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6000" y="234000"/>
            <a:ext cx="97650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Актуализации демографической составляющей в проект новой Концепции национальной безопасности Республики Беларусь.</a:t>
            </a:r>
          </a:p>
          <a:p>
            <a:endParaRPr lang="en-US" sz="2400" dirty="0"/>
          </a:p>
          <a:p>
            <a:r>
              <a:rPr lang="ru-RU" sz="2800" b="1" dirty="0" smtClean="0">
                <a:latin typeface="+mj-lt"/>
              </a:rPr>
              <a:t>В </a:t>
            </a:r>
            <a:r>
              <a:rPr lang="ru-RU" sz="2800" b="1" dirty="0">
                <a:latin typeface="+mj-lt"/>
              </a:rPr>
              <a:t>числе основных угроз национальной безопасности</a:t>
            </a:r>
            <a:r>
              <a:rPr lang="ru-RU" sz="2800" dirty="0">
                <a:latin typeface="+mj-lt"/>
              </a:rPr>
              <a:t> указаны: </a:t>
            </a:r>
            <a:endParaRPr lang="ru-RU" sz="2800" dirty="0" smtClean="0">
              <a:latin typeface="+mj-lt"/>
            </a:endParaRPr>
          </a:p>
          <a:p>
            <a:r>
              <a:rPr lang="ru-RU" sz="2800" dirty="0" smtClean="0">
                <a:latin typeface="+mj-lt"/>
              </a:rPr>
              <a:t>депопуляция,</a:t>
            </a:r>
          </a:p>
          <a:p>
            <a:r>
              <a:rPr lang="ru-RU" sz="2800" dirty="0" smtClean="0">
                <a:latin typeface="+mj-lt"/>
              </a:rPr>
              <a:t>демографическое </a:t>
            </a:r>
            <a:r>
              <a:rPr lang="ru-RU" sz="2800" dirty="0">
                <a:latin typeface="+mj-lt"/>
              </a:rPr>
              <a:t>старение, </a:t>
            </a:r>
            <a:endParaRPr lang="ru-RU" sz="2800" dirty="0" smtClean="0">
              <a:latin typeface="+mj-lt"/>
            </a:endParaRPr>
          </a:p>
          <a:p>
            <a:r>
              <a:rPr lang="ru-RU" sz="2800" dirty="0" smtClean="0">
                <a:latin typeface="+mj-lt"/>
              </a:rPr>
              <a:t>снижение </a:t>
            </a:r>
            <a:r>
              <a:rPr lang="ru-RU" sz="2800" dirty="0">
                <a:latin typeface="+mj-lt"/>
              </a:rPr>
              <a:t>уровня рождаемости, </a:t>
            </a:r>
            <a:endParaRPr lang="ru-RU" sz="2800" dirty="0" smtClean="0">
              <a:latin typeface="+mj-lt"/>
            </a:endParaRPr>
          </a:p>
          <a:p>
            <a:r>
              <a:rPr lang="ru-RU" sz="2800" dirty="0" smtClean="0">
                <a:latin typeface="+mj-lt"/>
              </a:rPr>
              <a:t>сокращение </a:t>
            </a:r>
            <a:r>
              <a:rPr lang="ru-RU" sz="2800" dirty="0">
                <a:latin typeface="+mj-lt"/>
              </a:rPr>
              <a:t>продолжительности жизни</a:t>
            </a:r>
            <a:r>
              <a:rPr lang="ru-RU" sz="2800" dirty="0" smtClean="0">
                <a:latin typeface="+mj-lt"/>
              </a:rPr>
              <a:t>.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91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" y="6004486"/>
            <a:ext cx="9175275" cy="8535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F97C6A0-EF41-4AF5-94FB-952CC4E6E6AB}"/>
              </a:ext>
            </a:extLst>
          </p:cNvPr>
          <p:cNvSpPr/>
          <p:nvPr/>
        </p:nvSpPr>
        <p:spPr>
          <a:xfrm>
            <a:off x="1821000" y="2111436"/>
            <a:ext cx="495000" cy="1881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F97C6A0-EF41-4AF5-94FB-952CC4E6E6AB}"/>
              </a:ext>
            </a:extLst>
          </p:cNvPr>
          <p:cNvSpPr/>
          <p:nvPr/>
        </p:nvSpPr>
        <p:spPr>
          <a:xfrm>
            <a:off x="1821000" y="2529000"/>
            <a:ext cx="495000" cy="1881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F97C6A0-EF41-4AF5-94FB-952CC4E6E6AB}"/>
              </a:ext>
            </a:extLst>
          </p:cNvPr>
          <p:cNvSpPr/>
          <p:nvPr/>
        </p:nvSpPr>
        <p:spPr>
          <a:xfrm>
            <a:off x="1821000" y="2946564"/>
            <a:ext cx="495000" cy="1881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F97C6A0-EF41-4AF5-94FB-952CC4E6E6AB}"/>
              </a:ext>
            </a:extLst>
          </p:cNvPr>
          <p:cNvSpPr/>
          <p:nvPr/>
        </p:nvSpPr>
        <p:spPr>
          <a:xfrm>
            <a:off x="1821000" y="3373661"/>
            <a:ext cx="495000" cy="1881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000" y="2983219"/>
            <a:ext cx="3015200" cy="3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3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000" y="459000"/>
            <a:ext cx="6075191" cy="593999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11938" y="854113"/>
            <a:ext cx="52891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В демографической сфере </a:t>
            </a:r>
            <a:r>
              <a:rPr lang="ru-RU" sz="2400" b="1" dirty="0">
                <a:latin typeface="+mj-lt"/>
              </a:rPr>
              <a:t>внутренними источниками угроз </a:t>
            </a:r>
            <a:r>
              <a:rPr lang="ru-RU" sz="2400" dirty="0">
                <a:latin typeface="+mj-lt"/>
              </a:rPr>
              <a:t>национальной безопасности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являются</a:t>
            </a:r>
            <a:r>
              <a:rPr lang="ru-RU" sz="2400" dirty="0" smtClean="0">
                <a:latin typeface="+mj-lt"/>
              </a:rPr>
              <a:t>:</a:t>
            </a:r>
            <a:endParaRPr lang="en-US" sz="2400" dirty="0">
              <a:latin typeface="+mj-lt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00" y="-3124"/>
            <a:ext cx="9175275" cy="85351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89200" y="812394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+mj-lt"/>
              </a:rPr>
              <a:t>диспропорции в половозрастной структуре населения;</a:t>
            </a:r>
            <a:endParaRPr lang="en-US" sz="2400" dirty="0">
              <a:latin typeface="+mj-lt"/>
            </a:endParaRPr>
          </a:p>
          <a:p>
            <a:r>
              <a:rPr lang="ru-RU" sz="2400" dirty="0">
                <a:latin typeface="+mj-lt"/>
              </a:rPr>
              <a:t>снижение репродуктивных установок населения, их неполная реализация;</a:t>
            </a:r>
            <a:endParaRPr lang="en-US" sz="2400" dirty="0">
              <a:latin typeface="+mj-lt"/>
            </a:endParaRPr>
          </a:p>
          <a:p>
            <a:r>
              <a:rPr lang="ru-RU" sz="2400" dirty="0">
                <a:latin typeface="+mj-lt"/>
              </a:rPr>
              <a:t>негативные трансформации института семьи (снижение уровня </a:t>
            </a:r>
            <a:r>
              <a:rPr lang="ru-RU" sz="2400" dirty="0" err="1">
                <a:latin typeface="+mj-lt"/>
              </a:rPr>
              <a:t>брачности</a:t>
            </a:r>
            <a:r>
              <a:rPr lang="ru-RU" sz="2400" dirty="0">
                <a:latin typeface="+mj-lt"/>
              </a:rPr>
              <a:t>, увеличение возраста вступления в первый брак, рост числа неполных семей, </a:t>
            </a:r>
            <a:r>
              <a:rPr lang="ru-RU" sz="2400" dirty="0" err="1">
                <a:latin typeface="+mj-lt"/>
              </a:rPr>
              <a:t>овдовение</a:t>
            </a:r>
            <a:r>
              <a:rPr lang="ru-RU" sz="2400" dirty="0">
                <a:latin typeface="+mj-lt"/>
              </a:rPr>
              <a:t> и иное);</a:t>
            </a:r>
            <a:endParaRPr lang="en-US" sz="2400" dirty="0">
              <a:latin typeface="+mj-lt"/>
            </a:endParaRPr>
          </a:p>
          <a:p>
            <a:r>
              <a:rPr lang="ru-RU" sz="2400" dirty="0">
                <a:latin typeface="+mj-lt"/>
              </a:rPr>
              <a:t>снижение общего уровня здоровья населения, его отдельных половозрастных групп;</a:t>
            </a:r>
            <a:endParaRPr lang="en-US" sz="2400" dirty="0">
              <a:latin typeface="+mj-lt"/>
            </a:endParaRPr>
          </a:p>
          <a:p>
            <a:r>
              <a:rPr lang="ru-RU" sz="2400" dirty="0">
                <a:latin typeface="+mj-lt"/>
              </a:rPr>
              <a:t>неблагополучная эпидемиологическая </a:t>
            </a:r>
            <a:r>
              <a:rPr lang="ru-RU" sz="2400" dirty="0" smtClean="0">
                <a:latin typeface="+mj-lt"/>
              </a:rPr>
              <a:t>ситуация</a:t>
            </a:r>
            <a:endParaRPr lang="en-US" sz="24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17" y="2214000"/>
            <a:ext cx="2352350" cy="15720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1000" y="2214000"/>
            <a:ext cx="2358005" cy="1572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b="4880"/>
          <a:stretch/>
        </p:blipFill>
        <p:spPr>
          <a:xfrm>
            <a:off x="447117" y="3786003"/>
            <a:ext cx="2363884" cy="1802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8665" y="3786003"/>
            <a:ext cx="2391541" cy="18029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1000" y="971108"/>
            <a:ext cx="335798" cy="341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1000" y="1665908"/>
            <a:ext cx="335309" cy="3414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0999" y="2358347"/>
            <a:ext cx="335309" cy="3414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0998" y="3861491"/>
            <a:ext cx="335309" cy="3414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00998" y="4959542"/>
            <a:ext cx="335309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9000"/>
            <a:ext cx="7446000" cy="5490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966000" y="1089000"/>
            <a:ext cx="9765000" cy="3780000"/>
            <a:chOff x="1236000" y="1809000"/>
            <a:chExt cx="8175111" cy="3105000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1000" y="1809000"/>
              <a:ext cx="7443861" cy="3105000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929861" y="2022672"/>
              <a:ext cx="7155000" cy="20983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latin typeface="+mj-lt"/>
                  <a:ea typeface="Times New Roman" panose="02020603050405020304" pitchFamily="18" charset="0"/>
                </a:rPr>
                <a:t>Президент</a:t>
              </a:r>
              <a:r>
                <a:rPr lang="ru-RU" sz="3200" dirty="0">
                  <a:latin typeface="+mj-lt"/>
                  <a:ea typeface="Times New Roman" panose="02020603050405020304" pitchFamily="18" charset="0"/>
                </a:rPr>
                <a:t> указал на </a:t>
              </a:r>
              <a:r>
                <a:rPr lang="ru-RU" sz="3200" b="1" dirty="0">
                  <a:latin typeface="+mj-lt"/>
                  <a:ea typeface="Times New Roman" panose="02020603050405020304" pitchFamily="18" charset="0"/>
                </a:rPr>
                <a:t>необходимость разрушения стереотипа </a:t>
              </a:r>
              <a:r>
                <a:rPr lang="ru-RU" sz="3200" b="1" i="1" dirty="0">
                  <a:latin typeface="+mj-lt"/>
                  <a:ea typeface="Times New Roman" panose="02020603050405020304" pitchFamily="18" charset="0"/>
                </a:rPr>
                <a:t>”либо карьера, либо семья“</a:t>
              </a:r>
              <a:r>
                <a:rPr lang="ru-RU" sz="3200" dirty="0">
                  <a:latin typeface="+mj-lt"/>
                  <a:ea typeface="Times New Roman" panose="02020603050405020304" pitchFamily="18" charset="0"/>
                </a:rPr>
                <a:t>, поскольку в Беларуси </a:t>
              </a:r>
              <a:r>
                <a:rPr lang="ru-RU" sz="3200" i="1" dirty="0">
                  <a:latin typeface="+mj-lt"/>
                  <a:ea typeface="Times New Roman" panose="02020603050405020304" pitchFamily="18" charset="0"/>
                </a:rPr>
                <a:t>”созданы все условия, чтобы женщина могла реализовать себя, как мама и как профессионал“.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F97C6A0-EF41-4AF5-94FB-952CC4E6E6AB}"/>
                </a:ext>
              </a:extLst>
            </p:cNvPr>
            <p:cNvSpPr/>
            <p:nvPr/>
          </p:nvSpPr>
          <p:spPr>
            <a:xfrm>
              <a:off x="1236000" y="1899000"/>
              <a:ext cx="652500" cy="338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CF97C6A0-EF41-4AF5-94FB-952CC4E6E6AB}"/>
                </a:ext>
              </a:extLst>
            </p:cNvPr>
            <p:cNvSpPr/>
            <p:nvPr/>
          </p:nvSpPr>
          <p:spPr>
            <a:xfrm>
              <a:off x="8758611" y="4464000"/>
              <a:ext cx="652500" cy="3389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58498"/>
            <a:ext cx="9175275" cy="8535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016725" y="57493"/>
            <a:ext cx="9175275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9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61665" y="268711"/>
            <a:ext cx="103390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Динамика демографических процессов в Беларуси</a:t>
            </a:r>
            <a:endParaRPr lang="en-US" sz="36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3159000"/>
            <a:ext cx="11901000" cy="333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1000" y="3294000"/>
            <a:ext cx="11340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+mj-lt"/>
                <a:ea typeface="Times New Roman" panose="02020603050405020304" pitchFamily="18" charset="0"/>
              </a:rPr>
              <a:t>Несмотря </a:t>
            </a:r>
            <a:r>
              <a:rPr lang="ru-RU" sz="3200" dirty="0">
                <a:latin typeface="+mj-lt"/>
                <a:ea typeface="Times New Roman" panose="02020603050405020304" pitchFamily="18" charset="0"/>
              </a:rPr>
              <a:t>на то, что</a:t>
            </a:r>
            <a:r>
              <a:rPr lang="ru-RU" sz="32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200" dirty="0">
                <a:latin typeface="+mj-lt"/>
                <a:ea typeface="Times New Roman" panose="02020603050405020304" pitchFamily="18" charset="0"/>
              </a:rPr>
              <a:t>в Республике Беларусь</a:t>
            </a:r>
            <a:r>
              <a:rPr lang="ru-RU" sz="3200" dirty="0">
                <a:latin typeface="+mj-lt"/>
                <a:ea typeface="Calibri" panose="020F0502020204030204" pitchFamily="34" charset="0"/>
              </a:rPr>
              <a:t> созданы условия для улучшения здоровья населения с охватом всех этапов жизни, повышения качества и доступности услуг системы здравоохранения, </a:t>
            </a:r>
            <a:r>
              <a:rPr lang="ru-RU" sz="3200" b="1" dirty="0">
                <a:latin typeface="+mj-lt"/>
                <a:ea typeface="Calibri" panose="020F0502020204030204" pitchFamily="34" charset="0"/>
              </a:rPr>
              <a:t>демографическая ситуация продолжает требовать пристального внимания.</a:t>
            </a:r>
            <a:endParaRPr lang="en-US" sz="3200" dirty="0"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733" y="6489000"/>
            <a:ext cx="408467" cy="2804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072" y="915042"/>
            <a:ext cx="3490236" cy="22335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00" y="-180001"/>
            <a:ext cx="9175275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1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1608</TotalTime>
  <Words>1804</Words>
  <Application>Microsoft Office PowerPoint</Application>
  <PresentationFormat>Широкоэкранный</PresentationFormat>
  <Paragraphs>105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Тема Office</vt:lpstr>
      <vt:lpstr> ДЕМОГРАФИЧЕСКАЯ БЕЗОПАСНОСТЬ –  ОСНОВА ПРОЦВЕТАНИЯ ОБЩЕСТВА,  ГЛАВНОЕ УСЛОВИЕ РАЗВИТИЯ ГОСУДАРСТВА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Селюкова Екатерина Игоревна</cp:lastModifiedBy>
  <cp:revision>104</cp:revision>
  <dcterms:created xsi:type="dcterms:W3CDTF">2020-05-04T14:52:20Z</dcterms:created>
  <dcterms:modified xsi:type="dcterms:W3CDTF">2023-07-18T16:17:12Z</dcterms:modified>
</cp:coreProperties>
</file>