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6" r:id="rId4"/>
    <p:sldId id="267" r:id="rId5"/>
    <p:sldId id="268" r:id="rId6"/>
    <p:sldId id="269" r:id="rId7"/>
    <p:sldId id="271" r:id="rId8"/>
    <p:sldId id="270" r:id="rId9"/>
    <p:sldId id="274" r:id="rId10"/>
    <p:sldId id="275" r:id="rId11"/>
    <p:sldId id="277" r:id="rId12"/>
    <p:sldId id="272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AEA6A00-6790-46C6-9315-6B71D0455EF6}">
          <p14:sldIdLst>
            <p14:sldId id="262"/>
            <p14:sldId id="264"/>
            <p14:sldId id="266"/>
            <p14:sldId id="267"/>
            <p14:sldId id="268"/>
            <p14:sldId id="269"/>
            <p14:sldId id="271"/>
            <p14:sldId id="270"/>
            <p14:sldId id="274"/>
            <p14:sldId id="275"/>
            <p14:sldId id="277"/>
            <p14:sldId id="272"/>
            <p14:sldId id="273"/>
            <p14:sldId id="276"/>
          </p14:sldIdLst>
        </p14:section>
        <p14:section name="Раздел без заголовка" id="{07497862-DC5D-477E-86FD-FB32326C0FD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737"/>
    <a:srgbClr val="001848"/>
    <a:srgbClr val="001C54"/>
    <a:srgbClr val="001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25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3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63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98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3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75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04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0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7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15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85F9E-849C-45CD-AA28-76DBDC7AB188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B383-D9C2-46C1-A6F0-034CE89DF6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0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3.jp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82" y="0"/>
            <a:ext cx="11312164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082" y="0"/>
            <a:ext cx="11312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86853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bg1"/>
                </a:solidFill>
              </a:rPr>
              <a:t>Могилевская городская </a:t>
            </a:r>
            <a:r>
              <a:rPr lang="ru-RU" sz="1400" b="1" u="sng" dirty="0">
                <a:solidFill>
                  <a:schemeClr val="bg1"/>
                </a:solidFill>
              </a:rPr>
              <a:t>организация ЛДПБ представлена в таких организациях как:</a:t>
            </a:r>
            <a:endParaRPr lang="ru-RU" sz="1400" dirty="0">
              <a:solidFill>
                <a:schemeClr val="bg1"/>
              </a:solidFill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Могилевское РУП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Могилевэнерго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«Могилевский домостроительный комбинат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ГУО «Могилевский городской центр коррекционно – развивающего обучения и реабилитации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РУП «Могилевское отделение Белорусской железной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дороги»;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«БЕЛАЗ»- управляющая компания холдинга «БЕЛАЗ-ХОЛДИНГ»-«Могилевский автомобильный завод С.М.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Кирова;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Моготекс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Завода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Могилевтрансмаш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ОАО «МАЗ» - управляющая компания  холдинга «БЕЛАВТОМАЗ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Могилевлифтмаш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СЗАО «МВЗ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«Строительный трест №17 ордена Трудового Красного Знамени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МГКУ Дорожно-мостовое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предприятие;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КУП «ЖРЭУ Октябрьского района г. Могилева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КПУП «Мусороперерабатывающий завод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«Могилевский мясокомбинат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Могилевский филиал Автобусный парк №1 ОАО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Могилевоблавтотранс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Могилевхимволокно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ПУ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Могилевгаз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РУП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Могилевоблгаз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Открытое акционерное общество «Булочно-кондитерская компания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Домочай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Ольса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«Строительный трест №12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Филиал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Могилевскийводоканал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Могилевский филиал РУП «</a:t>
            </a:r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Белтелеком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«Зенит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ОАО «ММЗ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УЗ «МОГИЛЕВСКАЯ ДЕТСКАЯ БОЛЬНИЦА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chemeClr val="bg1"/>
                </a:solidFill>
                <a:cs typeface="Times New Roman" pitchFamily="18" charset="0"/>
              </a:rPr>
              <a:t>Деятельность ЛДПБ в городе Могилеве</a:t>
            </a:r>
            <a:endParaRPr lang="ru-RU" sz="3600" b="1" u="sng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0808"/>
            <a:ext cx="2016224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1944216" cy="14581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89" y="1700808"/>
            <a:ext cx="1887919" cy="1415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00808"/>
            <a:ext cx="1872208" cy="14041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9" y="4233418"/>
            <a:ext cx="2496278" cy="18722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010" y="3799731"/>
            <a:ext cx="1949167" cy="21319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830799"/>
            <a:ext cx="2044197" cy="1533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53" y="1714664"/>
            <a:ext cx="1182658" cy="14983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55174" y="2753235"/>
            <a:ext cx="119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 smtClean="0">
                <a:solidFill>
                  <a:srgbClr val="C00000"/>
                </a:solidFill>
              </a:rPr>
              <a:t>Общественный контроль</a:t>
            </a:r>
            <a:endParaRPr lang="ru-RU" sz="1200" b="1" i="1" u="sng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0" y="1721283"/>
            <a:ext cx="1152128" cy="15705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761" y="2883113"/>
            <a:ext cx="2055763" cy="15418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08" y="4233418"/>
            <a:ext cx="1478289" cy="9868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82" y="5466256"/>
            <a:ext cx="1704985" cy="12787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9" y="5099193"/>
            <a:ext cx="2133038" cy="159977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47" y="3428774"/>
            <a:ext cx="2123728" cy="159279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973" y="5133073"/>
            <a:ext cx="1835696" cy="13767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04" y="4383106"/>
            <a:ext cx="1483833" cy="9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393" y="1052736"/>
            <a:ext cx="8856984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b="1" u="sng" dirty="0">
                <a:solidFill>
                  <a:schemeClr val="bg1"/>
                </a:solidFill>
              </a:rPr>
              <a:t>Вступление в партию:</a:t>
            </a:r>
            <a:endParaRPr lang="ru-RU" sz="3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2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способ: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sz="2800" u="sng" dirty="0">
                <a:solidFill>
                  <a:srgbClr val="FF3737"/>
                </a:solidFill>
              </a:rPr>
              <a:t>https://</a:t>
            </a:r>
            <a:r>
              <a:rPr lang="ru-RU" sz="2800" u="sng" dirty="0" smtClean="0">
                <a:solidFill>
                  <a:srgbClr val="FF3737"/>
                </a:solidFill>
              </a:rPr>
              <a:t>ldpb.by/ru/</a:t>
            </a:r>
            <a:r>
              <a:rPr lang="ru-RU" sz="2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Кнопка </a:t>
            </a:r>
            <a:r>
              <a:rPr lang="ru-RU" sz="2600" dirty="0">
                <a:solidFill>
                  <a:srgbClr val="FF3737"/>
                </a:solidFill>
                <a:latin typeface="Times New Roman" pitchFamily="18" charset="0"/>
                <a:cs typeface="Times New Roman" pitchFamily="18" charset="0"/>
              </a:rPr>
              <a:t>ВСТУПИТЬ</a:t>
            </a: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lvl="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Заполняете форму для подачи заявки на вступление в партию;</a:t>
            </a:r>
          </a:p>
          <a:p>
            <a:pPr marL="457200" lvl="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Заполнения заявления установленной формы и анкеты в ближайшем отделение партии.</a:t>
            </a:r>
          </a:p>
          <a:p>
            <a:pPr>
              <a:lnSpc>
                <a:spcPct val="120000"/>
              </a:lnSpc>
            </a:pPr>
            <a:r>
              <a:rPr lang="ru-RU" sz="2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способ</a:t>
            </a:r>
            <a:endParaRPr lang="ru-RU" sz="2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Заполнения заявления установленной формы и анкеты в ближайшем отделение партии.</a:t>
            </a:r>
          </a:p>
        </p:txBody>
      </p:sp>
    </p:spTree>
    <p:extLst>
      <p:ext uri="{BB962C8B-B14F-4D97-AF65-F5344CB8AC3E}">
        <p14:creationId xmlns:p14="http://schemas.microsoft.com/office/powerpoint/2010/main" val="216680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8784976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u="sng" dirty="0">
                <a:solidFill>
                  <a:schemeClr val="bg1"/>
                </a:solidFill>
              </a:rPr>
              <a:t>Контакты:</a:t>
            </a:r>
            <a:endParaRPr lang="ru-RU" sz="40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Могилёвская областная организация ЛДПБ: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-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Лободырев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Александр Иванович</a:t>
            </a:r>
          </a:p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+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375 </a:t>
            </a: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29-609-60-40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Могилевская городская организация ЛДПБ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Председатель - Ткачёв Дмитрий Владимирович</a:t>
            </a:r>
          </a:p>
          <a:p>
            <a:pPr algn="ctr">
              <a:lnSpc>
                <a:spcPct val="12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375-44-778-32-09</a:t>
            </a:r>
          </a:p>
          <a:p>
            <a:pPr algn="ctr">
              <a:lnSpc>
                <a:spcPct val="120000"/>
              </a:lnSpc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 Первомайская, д.71, </a:t>
            </a:r>
            <a:r>
              <a:rPr lang="ru-RU" sz="24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320 (Дом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Советов)</a:t>
            </a:r>
            <a:endParaRPr lang="ru-RU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sz="2400" b="1" u="sng" dirty="0">
                <a:solidFill>
                  <a:srgbClr val="FF3737"/>
                </a:solidFill>
                <a:latin typeface="Times New Roman" pitchFamily="18" charset="0"/>
                <a:cs typeface="Times New Roman" pitchFamily="18" charset="0"/>
              </a:rPr>
              <a:t>https://ldpb.by/ru/</a:t>
            </a:r>
            <a:endParaRPr lang="ru-RU" sz="2400" dirty="0">
              <a:solidFill>
                <a:srgbClr val="FF37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2400" b="1" u="sng" dirty="0">
                <a:solidFill>
                  <a:srgbClr val="FF3737"/>
                </a:solidFill>
                <a:latin typeface="Times New Roman" pitchFamily="18" charset="0"/>
                <a:cs typeface="Times New Roman" pitchFamily="18" charset="0"/>
              </a:rPr>
              <a:t>ldpb-mogilev@yandex.by</a:t>
            </a:r>
            <a:endParaRPr lang="ru-RU" sz="2400" dirty="0">
              <a:solidFill>
                <a:srgbClr val="FF373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Telegram-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u="sng" dirty="0">
                <a:solidFill>
                  <a:srgbClr val="FF3737"/>
                </a:solidFill>
                <a:latin typeface="Times New Roman" pitchFamily="18" charset="0"/>
                <a:cs typeface="Times New Roman" pitchFamily="18" charset="0"/>
              </a:rPr>
              <a:t>https://t.me/ldpbmogilev</a:t>
            </a:r>
            <a:endParaRPr lang="ru-RU" sz="2400" dirty="0">
              <a:solidFill>
                <a:srgbClr val="FF373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4" y="367061"/>
            <a:ext cx="2304257" cy="8031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5556" y="1684959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chemeClr val="bg1"/>
                </a:solidFill>
                <a:cs typeface="Times New Roman" pitchFamily="18" charset="0"/>
              </a:rPr>
              <a:t>БЛАГОДАРЮ ЗА ВНИМАНИЕ</a:t>
            </a:r>
            <a:endParaRPr lang="ru-RU" sz="96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Либерально-демократическая </a:t>
            </a:r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партия </a:t>
            </a:r>
            <a:r>
              <a:rPr lang="ru-RU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Беларуси </a:t>
            </a: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(ЛДПБ)- независимая политическая организация парламентского типа.</a:t>
            </a:r>
          </a:p>
          <a:p>
            <a:pPr>
              <a:lnSpc>
                <a:spcPct val="120000"/>
              </a:lnSpc>
            </a:pPr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ЛДПБ является правоцентристской, патриотической партией.</a:t>
            </a:r>
          </a:p>
          <a:p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февраля 1994 года партия была официально зарегистрирована Министерством юстиции.</a:t>
            </a:r>
          </a:p>
        </p:txBody>
      </p:sp>
    </p:spTree>
    <p:extLst>
      <p:ext uri="{BB962C8B-B14F-4D97-AF65-F5344CB8AC3E}">
        <p14:creationId xmlns:p14="http://schemas.microsoft.com/office/powerpoint/2010/main" val="33643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84" y="-19660"/>
            <a:ext cx="9191496" cy="68936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" y="1196751"/>
            <a:ext cx="4271601" cy="5386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1196752"/>
            <a:ext cx="4392488" cy="538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 сентября 1995 года председателем Либерально-демократической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партии был избран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ГАЙДУКЕВИЧ СЕРГЕЙ ВАСИЛЬЕВИЧ</a:t>
            </a:r>
            <a:r>
              <a:rPr lang="ru-RU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69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397008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1005051"/>
            <a:ext cx="4032448" cy="585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2019 года лидером партии является депутат Парламента Республики Беларусь </a:t>
            </a:r>
            <a:r>
              <a:rPr lang="ru-RU" sz="3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ГАЙДУКЕВИЧ ОЛЕГ СЕРГЕЕВИЧ.</a:t>
            </a:r>
            <a:endParaRPr lang="ru-RU" sz="3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5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63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866" y="803172"/>
            <a:ext cx="8712968" cy="602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u="sng" dirty="0">
                <a:solidFill>
                  <a:schemeClr val="bg1"/>
                </a:solidFill>
              </a:rPr>
              <a:t>Основные цели ЛДПБ</a:t>
            </a:r>
            <a:r>
              <a:rPr lang="ru-RU" sz="3200" b="1" u="sng" dirty="0" smtClean="0">
                <a:solidFill>
                  <a:schemeClr val="bg1"/>
                </a:solidFill>
              </a:rPr>
              <a:t>:</a:t>
            </a:r>
            <a:endParaRPr lang="ru-RU" sz="3200" b="1" u="sng" dirty="0">
              <a:solidFill>
                <a:schemeClr val="bg1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незыблемости конституционного строя;</a:t>
            </a:r>
          </a:p>
          <a:p>
            <a:pPr marL="457200" lvl="0" indent="-4572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благоприятных условий для достойной жизни каждого гражданина Республики Беларусь;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Политическое образование граждан;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прав и свобод человека на национальном и международном уровнях;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Содействие социальному прогрессу и улучшению условий жизни каждого гражданина общества;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Создания мощного слоя среднего класса;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Активное участие в выборах и деятельности представительных органов власти на всех 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29804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892" y="836712"/>
            <a:ext cx="8712968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3000" b="1" u="sng" dirty="0">
                <a:solidFill>
                  <a:schemeClr val="bg1"/>
                </a:solidFill>
              </a:rPr>
              <a:t>ЛДПБ достигает своих целей и задач посредством</a:t>
            </a:r>
            <a:r>
              <a:rPr lang="ru-RU" sz="3000" b="1" u="sng" dirty="0" smtClean="0">
                <a:solidFill>
                  <a:schemeClr val="bg1"/>
                </a:solidFill>
              </a:rPr>
              <a:t>:</a:t>
            </a:r>
            <a:endParaRPr lang="ru-RU" sz="3000" b="1" u="sng" dirty="0">
              <a:solidFill>
                <a:schemeClr val="bg1"/>
              </a:solidFill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Участия в избирательных компаниях;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Выдвижения своих кандидатов в представительные органы власти всех уровней;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Активизация участия граждан в управлении государственными органами и общественными делами;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Установление и развитие </a:t>
            </a: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прямых контактов с политическими партиями и иными общественными организациями, действующими в Республике Беларусь и другими государствами.</a:t>
            </a:r>
          </a:p>
        </p:txBody>
      </p:sp>
    </p:spTree>
    <p:extLst>
      <p:ext uri="{BB962C8B-B14F-4D97-AF65-F5344CB8AC3E}">
        <p14:creationId xmlns:p14="http://schemas.microsoft.com/office/powerpoint/2010/main" val="33786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090" y="908720"/>
            <a:ext cx="8856984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u="sng" dirty="0">
                <a:solidFill>
                  <a:schemeClr val="bg1"/>
                </a:solidFill>
              </a:rPr>
              <a:t>Основные направления во внешней политике ЛДПБ:</a:t>
            </a:r>
            <a:endParaRPr lang="ru-RU" sz="2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Последовательно отстаивать наши национальные интересы;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Поддерживать государственную власть в формировании многополярного мира и системы международных отношений;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Поддерживать интеграционные процессы на постсоветском 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пространстве, а </a:t>
            </a: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же странах дальнего </a:t>
            </a:r>
            <a:r>
              <a:rPr lang="ru-R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зарубежья;</a:t>
            </a:r>
            <a:endParaRPr lang="ru-R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Вступать в стратегически важные Союзы и международные организации (Союз с Россией, ЕАЭС, ОДКБ, ШОС);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Ставить на первое место национальные и экономические интересы Беларуси.</a:t>
            </a:r>
          </a:p>
        </p:txBody>
      </p:sp>
    </p:spTree>
    <p:extLst>
      <p:ext uri="{BB962C8B-B14F-4D97-AF65-F5344CB8AC3E}">
        <p14:creationId xmlns:p14="http://schemas.microsoft.com/office/powerpoint/2010/main" val="410695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960022"/>
            <a:ext cx="8928992" cy="5484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800" b="1" u="sng" dirty="0">
                <a:solidFill>
                  <a:schemeClr val="bg1"/>
                </a:solidFill>
              </a:rPr>
              <a:t>Основные направления во внутренней политике ЛДПБ:</a:t>
            </a:r>
            <a:endParaRPr lang="ru-RU" sz="2800" dirty="0">
              <a:solidFill>
                <a:schemeClr val="bg1"/>
              </a:solidFill>
            </a:endParaRP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Независимость и Суверенитет – непреходящие ценности народа;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Отстаивать незыблемость конституционного строя страны;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Соблюдение конституционных прав и свобод граждан;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равенства всех граждан Беларуси перед законом;</a:t>
            </a: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«Цветная революция» – зло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!;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Заниматься системной работой по формированию кадрового потенциала, как для партии, так и для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страны;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Создания эффективного собственника с сильной социальной политикой, который будет заинтересован в долгосрочном развитии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0118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980728"/>
            <a:ext cx="8640960" cy="626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u="sng" dirty="0">
                <a:solidFill>
                  <a:schemeClr val="bg1"/>
                </a:solidFill>
              </a:rPr>
              <a:t>Структура ЛДПБ:</a:t>
            </a: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данный момент ЛДПБ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представлена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каждой области в соответствии с обновлённым законам о политических партиях.</a:t>
            </a:r>
          </a:p>
          <a:p>
            <a:pPr>
              <a:lnSpc>
                <a:spcPct val="120000"/>
              </a:lnSpc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по всей Беларуси зарегистрировано 60 структур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2400" b="1" u="sng" dirty="0">
                <a:solidFill>
                  <a:schemeClr val="bg1"/>
                </a:solidFill>
              </a:rPr>
              <a:t>Организации </a:t>
            </a:r>
            <a:r>
              <a:rPr lang="ru-RU" sz="2400" b="1" u="sng" dirty="0" smtClean="0">
                <a:solidFill>
                  <a:schemeClr val="bg1"/>
                </a:solidFill>
              </a:rPr>
              <a:t>ЛДПБ Могилевской </a:t>
            </a:r>
            <a:r>
              <a:rPr lang="ru-RU" sz="2400" b="1" u="sng" dirty="0">
                <a:solidFill>
                  <a:schemeClr val="bg1"/>
                </a:solidFill>
              </a:rPr>
              <a:t>области: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Могилёвская областная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Бобруйская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Горецкая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Климовичская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Костюковичская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Кричевская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Могилевская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Осиповичская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Хотимская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Чаусская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организация;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v"/>
            </a:pPr>
            <a:r>
              <a:rPr lang="ru-RU" sz="19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Чериковская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районная </a:t>
            </a:r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организация.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9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702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username</dc:creator>
  <cp:lastModifiedBy>Селюкова Екатерина Игоревна</cp:lastModifiedBy>
  <cp:revision>64</cp:revision>
  <dcterms:created xsi:type="dcterms:W3CDTF">2023-07-14T13:48:30Z</dcterms:created>
  <dcterms:modified xsi:type="dcterms:W3CDTF">2023-07-17T16:49:40Z</dcterms:modified>
</cp:coreProperties>
</file>