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308" r:id="rId3"/>
    <p:sldId id="257" r:id="rId4"/>
    <p:sldId id="258" r:id="rId5"/>
    <p:sldId id="260" r:id="rId6"/>
    <p:sldId id="259" r:id="rId7"/>
    <p:sldId id="265" r:id="rId8"/>
    <p:sldId id="295" r:id="rId9"/>
    <p:sldId id="296" r:id="rId10"/>
    <p:sldId id="297" r:id="rId11"/>
    <p:sldId id="298" r:id="rId12"/>
    <p:sldId id="299" r:id="rId13"/>
    <p:sldId id="300" r:id="rId14"/>
    <p:sldId id="309" r:id="rId15"/>
    <p:sldId id="273" r:id="rId16"/>
    <p:sldId id="301" r:id="rId17"/>
    <p:sldId id="313" r:id="rId18"/>
    <p:sldId id="302" r:id="rId19"/>
    <p:sldId id="303" r:id="rId20"/>
    <p:sldId id="304" r:id="rId21"/>
    <p:sldId id="305" r:id="rId22"/>
    <p:sldId id="306" r:id="rId23"/>
    <p:sldId id="314" r:id="rId24"/>
    <p:sldId id="310" r:id="rId25"/>
    <p:sldId id="312" r:id="rId26"/>
    <p:sldId id="311" r:id="rId27"/>
    <p:sldId id="294" r:id="rId28"/>
  </p:sldIdLst>
  <p:sldSz cx="12193588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1" autoAdjust="0"/>
    <p:restoredTop sz="94660"/>
  </p:normalViewPr>
  <p:slideViewPr>
    <p:cSldViewPr snapToGrid="0">
      <p:cViewPr>
        <p:scale>
          <a:sx n="75" d="100"/>
          <a:sy n="75" d="100"/>
        </p:scale>
        <p:origin x="1464" y="10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E789C-46BF-4F2B-A702-7097D8B83AF9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E41A0-C182-4F83-BFF0-8E7F0F9116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32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E41A0-C182-4F83-BFF0-8E7F0F9116B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740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9A40B4-10D8-4AEA-8381-7ED84D569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199" y="1122363"/>
            <a:ext cx="914519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97E4566-F177-4491-BDA6-4C9316227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199" y="3602038"/>
            <a:ext cx="914519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75B36AA-EFBF-4E29-AF38-EDF1298AA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309" y="6356351"/>
            <a:ext cx="2743557" cy="365125"/>
          </a:xfrm>
          <a:prstGeom prst="rect">
            <a:avLst/>
          </a:prstGeom>
        </p:spPr>
        <p:txBody>
          <a:bodyPr/>
          <a:lstStyle/>
          <a:p>
            <a:fld id="{CC7E5A68-2089-4F72-8B89-AEBF80D01A05}" type="datetimeFigureOut">
              <a:rPr lang="aa-ET" smtClean="0"/>
              <a:t>17/07/2023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30A04E9-80D6-4DBB-9B38-B30239D93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9126" y="6356351"/>
            <a:ext cx="4115336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D2D72FE-3540-49A3-A831-81DEB81E2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722" y="6356351"/>
            <a:ext cx="2743557" cy="365125"/>
          </a:xfrm>
          <a:prstGeom prst="rect">
            <a:avLst/>
          </a:prstGeom>
        </p:spPr>
        <p:txBody>
          <a:bodyPr/>
          <a:lstStyle/>
          <a:p>
            <a:fld id="{F3AE41BB-A257-4D34-A2A2-E1AF0EA0C2AC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69063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80" y="274638"/>
            <a:ext cx="10974229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80" y="1600201"/>
            <a:ext cx="10974229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79" y="6356351"/>
            <a:ext cx="284517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B9FCD-DF52-45D1-95F8-22630F051A28}" type="datetimeFigureOut">
              <a:rPr lang="ru-RU"/>
              <a:pPr>
                <a:defRPr/>
              </a:pPr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6130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8738" y="6356351"/>
            <a:ext cx="284517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56B12-ABAD-4AD0-8880-E4B0C6D24E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4341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belayarus_mogilev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hyperlink" Target="https://vk.com/belayarusmogilev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hyperlink" Target="https://t.me/belayarus_mogile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30.jpeg"/><Relationship Id="rId4" Type="http://schemas.openxmlformats.org/officeDocument/2006/relationships/hyperlink" Target="http://ok.ru/belayarusmogilev" TargetMode="External"/><Relationship Id="rId9" Type="http://schemas.openxmlformats.org/officeDocument/2006/relationships/hyperlink" Target="https://www.facebook.com/belayarusmogilev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34" y="979062"/>
            <a:ext cx="1401505" cy="13676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74065" y="2428741"/>
            <a:ext cx="1700784" cy="31775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marL="0" marR="0" indent="0"/>
            <a:r>
              <a:rPr lang="ru" b="1" dirty="0">
                <a:latin typeface="Arial"/>
              </a:rPr>
              <a:t>БЕЛАЯ РУСЬ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38784" y="1198296"/>
            <a:ext cx="7753737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 актуальных аспектах деятельности 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Могилевской городской организации  РОО «Белая Русь»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47051" y="3720079"/>
            <a:ext cx="80896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Болотов</a:t>
            </a:r>
            <a:r>
              <a:rPr lang="ru-RU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Сергей Владимирович –</a:t>
            </a:r>
            <a:r>
              <a:rPr lang="ru-RU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член городского, областного, Республиканского Советов                РОО «Белая Русь», </a:t>
            </a:r>
          </a:p>
          <a:p>
            <a:r>
              <a:rPr lang="ru-RU" sz="28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декан электротехнического факультета </a:t>
            </a:r>
            <a:r>
              <a:rPr lang="ru-RU" sz="2800" b="1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Белорусско</a:t>
            </a:r>
            <a:r>
              <a:rPr lang="ru-RU" sz="28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Российского университета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64692" y="320040"/>
            <a:ext cx="10261854" cy="5772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65BD94B-3ECA-423C-9046-0B5DF7982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4"/>
          <a:stretch/>
        </p:blipFill>
        <p:spPr>
          <a:xfrm>
            <a:off x="3170" y="0"/>
            <a:ext cx="12187249" cy="628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AF2FED-EFAB-4998-99BA-6EAFCE3FA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2"/>
          <a:stretch/>
        </p:blipFill>
        <p:spPr>
          <a:xfrm>
            <a:off x="3170" y="0"/>
            <a:ext cx="12187249" cy="625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7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4AFDEB5-3CCA-44A3-B6DC-D805F9F0E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9"/>
          <a:stretch/>
        </p:blipFill>
        <p:spPr>
          <a:xfrm>
            <a:off x="3170" y="0"/>
            <a:ext cx="12187249" cy="6230532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964019" y="1750828"/>
            <a:ext cx="10256874" cy="70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3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63FB328-2DE7-4B5B-849C-92522DF4C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1"/>
          <a:stretch/>
        </p:blipFill>
        <p:spPr>
          <a:xfrm>
            <a:off x="3170" y="0"/>
            <a:ext cx="12187249" cy="622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7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1527" y="522985"/>
            <a:ext cx="9782061" cy="94869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0" marR="0" indent="0"/>
            <a:r>
              <a:rPr lang="ru" sz="3600" dirty="0" smtClean="0">
                <a:latin typeface="+mj-lt"/>
              </a:rPr>
              <a:t>Могилёвская городская организация </a:t>
            </a:r>
          </a:p>
          <a:p>
            <a:pPr marL="0" marR="0" indent="0"/>
            <a:r>
              <a:rPr lang="ru" sz="3600" dirty="0" smtClean="0">
                <a:latin typeface="+mj-lt"/>
              </a:rPr>
              <a:t>РОО «Белая Русь»</a:t>
            </a:r>
            <a:endParaRPr lang="ru" sz="36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4692" y="320040"/>
            <a:ext cx="10261854" cy="5772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969672" y="1937206"/>
            <a:ext cx="10256874" cy="70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460501" y="1947745"/>
            <a:ext cx="0" cy="41444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339596" y="2035380"/>
            <a:ext cx="52212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Деятельность направлена  на выполнение </a:t>
            </a:r>
            <a:r>
              <a:rPr lang="ru-RU" sz="2400" b="1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уставных требований</a:t>
            </a:r>
            <a:r>
              <a:rPr lang="ru-RU" sz="2400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Программы</a:t>
            </a:r>
            <a:r>
              <a:rPr lang="ru-RU" sz="2400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Республиканского общественного объединения «Белая Русь» </a:t>
            </a:r>
            <a:r>
              <a:rPr lang="ru-RU" sz="2400" b="1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и плана работы</a:t>
            </a:r>
            <a:r>
              <a:rPr lang="ru-RU" sz="2400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Могилевской городской организации.</a:t>
            </a:r>
          </a:p>
          <a:p>
            <a:r>
              <a:rPr lang="ru-RU" sz="2400" dirty="0"/>
              <a:t>Совет </a:t>
            </a:r>
            <a:r>
              <a:rPr lang="ru-RU" sz="2400" dirty="0" smtClean="0"/>
              <a:t>городской </a:t>
            </a:r>
            <a:r>
              <a:rPr lang="ru-RU" sz="2400" dirty="0"/>
              <a:t>организации – выборный орган, который организует работу и состоит из 14 человек,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районах – районные Советы</a:t>
            </a:r>
            <a:endParaRPr lang="ru-RU" sz="2400" dirty="0" smtClean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400" dirty="0"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204" t="-399" r="7047" b="-5446"/>
          <a:stretch/>
        </p:blipFill>
        <p:spPr>
          <a:xfrm>
            <a:off x="6460501" y="1933755"/>
            <a:ext cx="4755256" cy="438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46B02DF-9A07-459C-BA19-94AE22FC9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2"/>
          <a:stretch/>
        </p:blipFill>
        <p:spPr>
          <a:xfrm>
            <a:off x="2375" y="0"/>
            <a:ext cx="12187249" cy="62591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78636" y="2174916"/>
            <a:ext cx="6276200" cy="3494363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r>
              <a:rPr lang="ru-RU" sz="2800" dirty="0" smtClean="0"/>
              <a:t>Общественная </a:t>
            </a:r>
            <a:r>
              <a:rPr lang="ru-RU" sz="2800" dirty="0"/>
              <a:t>приемная по личному приему </a:t>
            </a:r>
            <a:r>
              <a:rPr lang="ru-RU" sz="2800" dirty="0" smtClean="0"/>
              <a:t>граждан организована на </a:t>
            </a:r>
            <a:r>
              <a:rPr lang="ru-RU" sz="2800" dirty="0"/>
              <a:t>базе </a:t>
            </a:r>
            <a:r>
              <a:rPr lang="ru-RU" sz="2800" dirty="0" smtClean="0"/>
              <a:t>Могилёвской городской организации:</a:t>
            </a:r>
          </a:p>
          <a:p>
            <a:r>
              <a:rPr lang="ru-RU" sz="2800" dirty="0" smtClean="0"/>
              <a:t>вторая</a:t>
            </a:r>
            <a:r>
              <a:rPr lang="ru-RU" sz="2800" dirty="0"/>
              <a:t>, четвертая среда месяца с 16.00 до </a:t>
            </a:r>
            <a:r>
              <a:rPr lang="ru-RU" sz="2800" dirty="0" smtClean="0"/>
              <a:t>18.00</a:t>
            </a:r>
          </a:p>
          <a:p>
            <a:endParaRPr lang="ru-RU" sz="2800" dirty="0" smtClean="0"/>
          </a:p>
          <a:p>
            <a:r>
              <a:rPr lang="ru-RU" sz="2800" b="1" dirty="0" smtClean="0"/>
              <a:t>40 </a:t>
            </a:r>
            <a:r>
              <a:rPr lang="ru-RU" sz="2800" b="1" dirty="0"/>
              <a:t>– </a:t>
            </a:r>
            <a:r>
              <a:rPr lang="ru-RU" sz="2800" b="1" dirty="0" smtClean="0"/>
              <a:t>50  </a:t>
            </a:r>
            <a:r>
              <a:rPr lang="ru-RU" sz="2800" b="1" dirty="0"/>
              <a:t>обращений в год</a:t>
            </a:r>
            <a:endParaRPr lang="ru-RU" sz="2800" b="1" dirty="0" smtClean="0"/>
          </a:p>
          <a:p>
            <a:endParaRPr lang="ru" sz="2400" b="1" dirty="0">
              <a:solidFill>
                <a:srgbClr val="B91021"/>
              </a:solidFill>
              <a:latin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22" t="2598" r="-222" b="3787"/>
          <a:stretch/>
        </p:blipFill>
        <p:spPr>
          <a:xfrm>
            <a:off x="7778155" y="1775460"/>
            <a:ext cx="3430865" cy="429768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2F68A91-CFE1-4CDF-8DEE-7343FA994F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4"/>
          <a:stretch/>
        </p:blipFill>
        <p:spPr>
          <a:xfrm>
            <a:off x="6339" y="0"/>
            <a:ext cx="12187249" cy="62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4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34441" y="522985"/>
            <a:ext cx="10959148" cy="94869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0" marR="0" indent="0"/>
            <a:r>
              <a:rPr lang="ru" sz="3600" dirty="0" smtClean="0">
                <a:latin typeface="+mj-lt"/>
              </a:rPr>
              <a:t>Численность первичных организаций </a:t>
            </a:r>
          </a:p>
          <a:p>
            <a:pPr marL="0" marR="0" indent="0"/>
            <a:r>
              <a:rPr lang="ru" sz="3600" dirty="0" smtClean="0">
                <a:latin typeface="+mj-lt"/>
              </a:rPr>
              <a:t>РОО «Белая Русь»</a:t>
            </a:r>
            <a:endParaRPr lang="ru" sz="36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4692" y="320040"/>
            <a:ext cx="10261854" cy="5772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969672" y="1666263"/>
            <a:ext cx="10256874" cy="70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310640" y="1867939"/>
            <a:ext cx="69697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Отделы </a:t>
            </a:r>
            <a:r>
              <a:rPr lang="ru-RU" sz="2400" dirty="0" smtClean="0"/>
              <a:t>по образованию администраций района г</a:t>
            </a:r>
            <a:r>
              <a:rPr lang="ru-RU" sz="2400" dirty="0"/>
              <a:t>. Могилева</a:t>
            </a:r>
            <a:r>
              <a:rPr lang="ru-RU" sz="2400" dirty="0" smtClean="0"/>
              <a:t> – более </a:t>
            </a:r>
            <a:r>
              <a:rPr lang="ru-RU" sz="2400" b="1" dirty="0" smtClean="0"/>
              <a:t>3 000 </a:t>
            </a:r>
            <a:r>
              <a:rPr lang="ru-RU" sz="2400" dirty="0" smtClean="0"/>
              <a:t>чел.</a:t>
            </a:r>
          </a:p>
          <a:p>
            <a:endParaRPr lang="ru-RU" sz="2400" dirty="0"/>
          </a:p>
          <a:p>
            <a:r>
              <a:rPr lang="ru-RU" sz="2400" dirty="0" err="1" smtClean="0"/>
              <a:t>Могилёвхимволокно</a:t>
            </a:r>
            <a:r>
              <a:rPr lang="ru-RU" sz="2400" dirty="0" smtClean="0"/>
              <a:t> </a:t>
            </a:r>
            <a:r>
              <a:rPr lang="ru-RU" sz="2400" dirty="0" smtClean="0"/>
              <a:t>–</a:t>
            </a:r>
            <a:r>
              <a:rPr lang="ru-RU" sz="2400" dirty="0" smtClean="0"/>
              <a:t> более </a:t>
            </a:r>
            <a:r>
              <a:rPr lang="ru-RU" sz="2400" b="1" dirty="0" smtClean="0"/>
              <a:t>800</a:t>
            </a:r>
            <a:r>
              <a:rPr lang="ru-RU" sz="2400" dirty="0" smtClean="0"/>
              <a:t> чел.</a:t>
            </a:r>
          </a:p>
          <a:p>
            <a:endParaRPr lang="ru-RU" sz="2400" dirty="0" smtClean="0"/>
          </a:p>
          <a:p>
            <a:r>
              <a:rPr lang="ru-RU" sz="2400" dirty="0" smtClean="0"/>
              <a:t>Бабушкина крынка – более </a:t>
            </a:r>
            <a:r>
              <a:rPr lang="ru-RU" sz="2400" b="1" dirty="0" smtClean="0"/>
              <a:t>500</a:t>
            </a:r>
            <a:r>
              <a:rPr lang="ru-RU" sz="2400" dirty="0" smtClean="0"/>
              <a:t> чел.</a:t>
            </a:r>
          </a:p>
          <a:p>
            <a:endParaRPr lang="ru-RU" sz="2400" dirty="0"/>
          </a:p>
          <a:p>
            <a:r>
              <a:rPr lang="ru-RU" sz="2400" dirty="0" err="1" smtClean="0"/>
              <a:t>БелЖД</a:t>
            </a:r>
            <a:r>
              <a:rPr lang="ru-RU" sz="2400" dirty="0" smtClean="0"/>
              <a:t> – более </a:t>
            </a:r>
            <a:r>
              <a:rPr lang="ru-RU" sz="2400" b="1" dirty="0" smtClean="0"/>
              <a:t>400</a:t>
            </a:r>
            <a:r>
              <a:rPr lang="ru-RU" sz="2400" dirty="0" smtClean="0"/>
              <a:t> чел.</a:t>
            </a:r>
          </a:p>
          <a:p>
            <a:endParaRPr lang="ru-RU" sz="2400" dirty="0" smtClean="0"/>
          </a:p>
          <a:p>
            <a:r>
              <a:rPr lang="ru-RU" sz="2400" dirty="0" err="1" smtClean="0"/>
              <a:t>Могилёвлифтмаш</a:t>
            </a:r>
            <a:r>
              <a:rPr lang="ru-RU" sz="2400" dirty="0" smtClean="0"/>
              <a:t>» </a:t>
            </a:r>
            <a:r>
              <a:rPr lang="ru-RU" sz="2400" dirty="0" smtClean="0"/>
              <a:t>– более </a:t>
            </a:r>
            <a:r>
              <a:rPr lang="ru-RU" sz="2400" b="1" dirty="0" smtClean="0"/>
              <a:t>400</a:t>
            </a:r>
            <a:r>
              <a:rPr lang="ru-RU" sz="2400" dirty="0" smtClean="0"/>
              <a:t> чел.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5754" y="1879011"/>
            <a:ext cx="1168757" cy="11405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620964" y="3087641"/>
            <a:ext cx="1418335" cy="11847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marL="0" marR="0" indent="0"/>
            <a:r>
              <a:rPr lang="ru" b="1" dirty="0">
                <a:latin typeface="Arial"/>
              </a:rPr>
              <a:t>БЕЛАЯ РУСЬ</a:t>
            </a:r>
          </a:p>
        </p:txBody>
      </p:sp>
    </p:spTree>
    <p:extLst>
      <p:ext uri="{BB962C8B-B14F-4D97-AF65-F5344CB8AC3E}">
        <p14:creationId xmlns:p14="http://schemas.microsoft.com/office/powerpoint/2010/main" val="255176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3882411-4A43-4FEB-841B-08CAB3836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7"/>
          <a:stretch/>
        </p:blipFill>
        <p:spPr>
          <a:xfrm>
            <a:off x="3170" y="0"/>
            <a:ext cx="12187249" cy="626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3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639F858-05DD-4321-8B55-C0C40C3D8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5"/>
          <a:stretch/>
        </p:blipFill>
        <p:spPr>
          <a:xfrm>
            <a:off x="3170" y="0"/>
            <a:ext cx="12187249" cy="627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2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554" t="27051" r="71831" b="28504"/>
          <a:stretch/>
        </p:blipFill>
        <p:spPr>
          <a:xfrm>
            <a:off x="4299426" y="1118436"/>
            <a:ext cx="3112382" cy="39667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64692" y="320040"/>
            <a:ext cx="10261854" cy="5772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75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A0DEEA3-9B3F-438A-A5C8-995BDD25D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4"/>
          <a:stretch/>
        </p:blipFill>
        <p:spPr>
          <a:xfrm>
            <a:off x="3170" y="0"/>
            <a:ext cx="12187249" cy="62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7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19BEDFF-3CA7-454D-BE84-7A6BA7BD95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3"/>
          <a:stretch/>
        </p:blipFill>
        <p:spPr>
          <a:xfrm>
            <a:off x="3170" y="0"/>
            <a:ext cx="12187249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1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3D6167E-2944-4FF9-A516-C7FD02FC63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7"/>
          <a:stretch/>
        </p:blipFill>
        <p:spPr>
          <a:xfrm>
            <a:off x="3170" y="0"/>
            <a:ext cx="12187249" cy="626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4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20F4DC8-D957-40ED-A15E-BB59533C27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7"/>
          <a:stretch/>
        </p:blipFill>
        <p:spPr>
          <a:xfrm>
            <a:off x="3170" y="0"/>
            <a:ext cx="12187249" cy="62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A4C28EFB-4463-787B-17FF-9B2D975B9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137920" y="1106876"/>
            <a:ext cx="9225280" cy="51882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34441" y="522985"/>
            <a:ext cx="10959148" cy="94869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0" marR="0" indent="0"/>
            <a:r>
              <a:rPr lang="ru" sz="3600" dirty="0" smtClean="0">
                <a:latin typeface="+mj-lt"/>
              </a:rPr>
              <a:t>Информационная политика РОО «Белая Русь»</a:t>
            </a:r>
            <a:endParaRPr lang="ru" sz="36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4692" y="320040"/>
            <a:ext cx="10261854" cy="5772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950400" y="1289051"/>
            <a:ext cx="10256874" cy="70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1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34441" y="522985"/>
            <a:ext cx="10959148" cy="94869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0" marR="0" indent="0"/>
            <a:r>
              <a:rPr lang="ru" sz="3600" dirty="0" smtClean="0">
                <a:latin typeface="+mj-lt"/>
              </a:rPr>
              <a:t>Информационная политика РОО «Белая Русь»</a:t>
            </a:r>
            <a:endParaRPr lang="ru" sz="36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4692" y="320040"/>
            <a:ext cx="10261854" cy="5772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950400" y="1289051"/>
            <a:ext cx="10256874" cy="70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Объект 4">
            <a:extLst>
              <a:ext uri="{FF2B5EF4-FFF2-40B4-BE49-F238E27FC236}">
                <a16:creationId xmlns="" xmlns:a16="http://schemas.microsoft.com/office/drawing/2014/main" id="{7847DA3E-D7ED-1F59-A50A-BE9DAB148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918317" y="1354305"/>
            <a:ext cx="8321040" cy="467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3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/>
          <p:cNvSpPr>
            <a:spLocks noChangeArrowheads="1"/>
          </p:cNvSpPr>
          <p:nvPr/>
        </p:nvSpPr>
        <p:spPr bwMode="auto">
          <a:xfrm>
            <a:off x="1059392" y="2662790"/>
            <a:ext cx="457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</a:rPr>
              <a:t>БЕЛАЯ РУСЬ в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Могилеве</a:t>
            </a:r>
            <a:endParaRPr lang="ru-RU" altLang="ru-RU" sz="2000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u="sng" dirty="0">
                <a:hlinkClick r:id="rId2"/>
              </a:rPr>
              <a:t>https://vk.com/belayarusmogilev</a:t>
            </a:r>
            <a:endParaRPr lang="ru-RU" altLang="ru-RU" sz="2000" dirty="0"/>
          </a:p>
        </p:txBody>
      </p:sp>
      <p:pic>
        <p:nvPicPr>
          <p:cNvPr id="3075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454" y="2017759"/>
            <a:ext cx="19462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Прямоугольник 2"/>
          <p:cNvSpPr>
            <a:spLocks noChangeArrowheads="1"/>
          </p:cNvSpPr>
          <p:nvPr/>
        </p:nvSpPr>
        <p:spPr bwMode="auto">
          <a:xfrm>
            <a:off x="4697319" y="2662790"/>
            <a:ext cx="457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</a:rPr>
              <a:t>БЕЛАЯ РУСЬ в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Могилеве</a:t>
            </a:r>
            <a:endParaRPr lang="ru-RU" altLang="ru-RU" sz="2000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u="sng" dirty="0">
                <a:hlinkClick r:id="rId4"/>
              </a:rPr>
              <a:t>http://ok.ru/belayaru</a:t>
            </a:r>
            <a:r>
              <a:rPr lang="en-US" altLang="ru-RU" sz="2000" u="sng" dirty="0" err="1">
                <a:hlinkClick r:id="rId4"/>
              </a:rPr>
              <a:t>smogilev</a:t>
            </a:r>
            <a:endParaRPr lang="ru-RU" altLang="ru-RU" sz="2000" dirty="0"/>
          </a:p>
        </p:txBody>
      </p:sp>
      <p:sp>
        <p:nvSpPr>
          <p:cNvPr id="3077" name="Прямоугольник 3"/>
          <p:cNvSpPr>
            <a:spLocks noChangeArrowheads="1"/>
          </p:cNvSpPr>
          <p:nvPr/>
        </p:nvSpPr>
        <p:spPr bwMode="auto">
          <a:xfrm>
            <a:off x="1032998" y="3414194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дата создания 16 февраля 2015 г.</a:t>
            </a:r>
          </a:p>
        </p:txBody>
      </p:sp>
      <p:sp>
        <p:nvSpPr>
          <p:cNvPr id="3078" name="Прямоугольник 4"/>
          <p:cNvSpPr>
            <a:spLocks noChangeArrowheads="1"/>
          </p:cNvSpPr>
          <p:nvPr/>
        </p:nvSpPr>
        <p:spPr bwMode="auto">
          <a:xfrm>
            <a:off x="4739690" y="3332802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дата создания 17 февраля 2015 г.</a:t>
            </a:r>
          </a:p>
        </p:txBody>
      </p:sp>
      <p:pic>
        <p:nvPicPr>
          <p:cNvPr id="3080" name="Рисунок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15247" r="68169" b="77002"/>
          <a:stretch>
            <a:fillRect/>
          </a:stretch>
        </p:blipFill>
        <p:spPr bwMode="auto">
          <a:xfrm>
            <a:off x="1003795" y="4023376"/>
            <a:ext cx="3814762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Прямоугольник 2"/>
          <p:cNvSpPr>
            <a:spLocks noChangeArrowheads="1"/>
          </p:cNvSpPr>
          <p:nvPr/>
        </p:nvSpPr>
        <p:spPr bwMode="auto">
          <a:xfrm>
            <a:off x="1074296" y="5636747"/>
            <a:ext cx="30889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дата создания 11 февраля 2019 г.</a:t>
            </a:r>
          </a:p>
        </p:txBody>
      </p:sp>
      <p:pic>
        <p:nvPicPr>
          <p:cNvPr id="308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8888" r="81354" b="85187"/>
          <a:stretch>
            <a:fillRect/>
          </a:stretch>
        </p:blipFill>
        <p:spPr bwMode="auto">
          <a:xfrm>
            <a:off x="964691" y="1941170"/>
            <a:ext cx="3220493" cy="75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 descr="http://www.cerammax.ru/images/5cd48fc5ad95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29" y="3719639"/>
            <a:ext cx="1056977" cy="105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Прямоугольник 3"/>
          <p:cNvSpPr>
            <a:spLocks noChangeArrowheads="1"/>
          </p:cNvSpPr>
          <p:nvPr/>
        </p:nvSpPr>
        <p:spPr bwMode="auto">
          <a:xfrm>
            <a:off x="4748855" y="5606118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дата создания </a:t>
            </a:r>
            <a:r>
              <a:rPr lang="en-US" altLang="ru-RU" sz="1600" dirty="0"/>
              <a:t>23</a:t>
            </a:r>
            <a:r>
              <a:rPr lang="ru-RU" altLang="ru-RU" sz="1600" dirty="0"/>
              <a:t> февраля 20</a:t>
            </a:r>
            <a:r>
              <a:rPr lang="en-US" altLang="ru-RU" sz="1600" dirty="0"/>
              <a:t>20</a:t>
            </a:r>
            <a:r>
              <a:rPr lang="ru-RU" altLang="ru-RU" sz="1600" dirty="0"/>
              <a:t> г. 	</a:t>
            </a:r>
          </a:p>
        </p:txBody>
      </p:sp>
      <p:sp>
        <p:nvSpPr>
          <p:cNvPr id="3085" name="Прямоугольник 1"/>
          <p:cNvSpPr>
            <a:spLocks noChangeArrowheads="1"/>
          </p:cNvSpPr>
          <p:nvPr/>
        </p:nvSpPr>
        <p:spPr bwMode="auto">
          <a:xfrm>
            <a:off x="1032998" y="4608344"/>
            <a:ext cx="322896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</a:rPr>
              <a:t>БЕЛАЯ РУСЬ в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Могилеве</a:t>
            </a:r>
            <a:endParaRPr lang="ru-RU" altLang="ru-RU" sz="2000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u="sng" dirty="0">
                <a:hlinkClick r:id="rId8"/>
              </a:rPr>
              <a:t>https://www.instagram.com/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u="sng" dirty="0" err="1">
                <a:hlinkClick r:id="rId8"/>
              </a:rPr>
              <a:t>belayarus_mogilev</a:t>
            </a:r>
            <a:endParaRPr lang="ru-RU" altLang="ru-RU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C00000"/>
              </a:solidFill>
            </a:endParaRPr>
          </a:p>
        </p:txBody>
      </p:sp>
      <p:sp>
        <p:nvSpPr>
          <p:cNvPr id="3086" name="Прямоугольник 2"/>
          <p:cNvSpPr>
            <a:spLocks noChangeArrowheads="1"/>
          </p:cNvSpPr>
          <p:nvPr/>
        </p:nvSpPr>
        <p:spPr bwMode="auto">
          <a:xfrm>
            <a:off x="4713296" y="4629582"/>
            <a:ext cx="31468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</a:rPr>
              <a:t>БЕЛАЯ РУСЬ в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Могилеве</a:t>
            </a:r>
            <a:endParaRPr lang="ru-RU" altLang="ru-RU" sz="2000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dirty="0">
                <a:hlinkClick r:id="rId9"/>
              </a:rPr>
              <a:t>https://www.facebook.com/</a:t>
            </a:r>
            <a:endParaRPr lang="ru-RU" altLang="ru-RU" sz="2000" dirty="0">
              <a:hlinkClick r:id="rId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dirty="0" err="1">
                <a:hlinkClick r:id="rId9"/>
              </a:rPr>
              <a:t>belayarusmogilev</a:t>
            </a:r>
            <a:endParaRPr lang="ru-RU" altLang="ru-RU" sz="2000" b="1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34441" y="522985"/>
            <a:ext cx="10959148" cy="94869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0" marR="0" indent="0"/>
            <a:r>
              <a:rPr lang="ru" sz="3600" dirty="0" smtClean="0">
                <a:latin typeface="+mj-lt"/>
              </a:rPr>
              <a:t>Информационная политика РОО «Белая Русь»</a:t>
            </a:r>
            <a:endParaRPr lang="ru" sz="3600" dirty="0"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64692" y="320040"/>
            <a:ext cx="10261854" cy="5772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950400" y="1289051"/>
            <a:ext cx="10256874" cy="70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https://avatars.mds.yandex.net/i?id=4e1f2d4e3558109da5e2d5e4d33c7edb36379e7e-7998332-images-thumbs&amp;n=13&amp;exp=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708" y="1927746"/>
            <a:ext cx="689611" cy="7202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389474" y="2662790"/>
            <a:ext cx="287944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 smtClean="0">
                <a:solidFill>
                  <a:srgbClr val="C00000"/>
                </a:solidFill>
              </a:rPr>
              <a:t>БЕЛАЯ РУСЬ в Могилеве</a:t>
            </a:r>
          </a:p>
          <a:p>
            <a:r>
              <a:rPr lang="en-US" sz="2000" dirty="0" smtClean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</a:t>
            </a:r>
            <a:r>
              <a:rPr lang="ru-RU" sz="2000" dirty="0" smtClean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://</a:t>
            </a:r>
            <a:r>
              <a:rPr lang="en-US" sz="2000" dirty="0" smtClean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t</a:t>
            </a:r>
            <a:r>
              <a:rPr lang="ru-RU" sz="2000" dirty="0" smtClean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.</a:t>
            </a:r>
            <a:r>
              <a:rPr lang="en-US" sz="2000" dirty="0" smtClean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me</a:t>
            </a:r>
            <a:r>
              <a:rPr lang="ru-RU" sz="2000" dirty="0" smtClean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/</a:t>
            </a:r>
          </a:p>
          <a:p>
            <a:r>
              <a:rPr lang="en-US" sz="2000" dirty="0" err="1" smtClean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belayarus</a:t>
            </a:r>
            <a:r>
              <a:rPr lang="ru-RU" sz="2000" dirty="0" smtClean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_</a:t>
            </a:r>
            <a:r>
              <a:rPr lang="en-US" sz="2000" dirty="0" err="1" smtClean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mogile</a:t>
            </a:r>
            <a:endParaRPr lang="ru-RU" sz="2000" dirty="0" smtClean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sp>
        <p:nvSpPr>
          <p:cNvPr id="24" name="Прямоугольник 3"/>
          <p:cNvSpPr>
            <a:spLocks noChangeArrowheads="1"/>
          </p:cNvSpPr>
          <p:nvPr/>
        </p:nvSpPr>
        <p:spPr bwMode="auto">
          <a:xfrm>
            <a:off x="8243895" y="3646480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дата создания </a:t>
            </a:r>
            <a:r>
              <a:rPr lang="ru-RU" altLang="ru-RU" sz="1600" dirty="0" smtClean="0"/>
              <a:t> 26 января </a:t>
            </a:r>
            <a:r>
              <a:rPr lang="ru-RU" altLang="ru-RU" sz="1600" dirty="0"/>
              <a:t>20</a:t>
            </a:r>
            <a:r>
              <a:rPr lang="en-US" altLang="ru-RU" sz="1600" dirty="0" smtClean="0"/>
              <a:t>2</a:t>
            </a:r>
            <a:r>
              <a:rPr lang="ru-RU" altLang="ru-RU" sz="1600" dirty="0" smtClean="0"/>
              <a:t>1 </a:t>
            </a:r>
            <a:r>
              <a:rPr lang="ru-RU" altLang="ru-RU" sz="1600" dirty="0"/>
              <a:t>г. 	</a:t>
            </a:r>
          </a:p>
        </p:txBody>
      </p:sp>
      <p:pic>
        <p:nvPicPr>
          <p:cNvPr id="2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397B7566-8A84-4474-0BBE-F1E274CBC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/>
          <a:srcRect l="8667" t="36574" r="28584" b="38389"/>
          <a:stretch/>
        </p:blipFill>
        <p:spPr>
          <a:xfrm>
            <a:off x="7922596" y="4548638"/>
            <a:ext cx="3209122" cy="7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5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626" y="1947672"/>
            <a:ext cx="2084832" cy="20345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00016" y="4331970"/>
            <a:ext cx="2841498" cy="31775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marL="0" marR="0" indent="0"/>
            <a:r>
              <a:rPr lang="ru" sz="2900" b="1">
                <a:latin typeface="Arial"/>
              </a:rPr>
              <a:t>БЕЛАЯ РУСЬ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934240"/>
              </p:ext>
            </p:extLst>
          </p:nvPr>
        </p:nvGraphicFramePr>
        <p:xfrm>
          <a:off x="964692" y="320040"/>
          <a:ext cx="10261854" cy="5772150"/>
        </p:xfrm>
        <a:graphic>
          <a:graphicData uri="http://schemas.openxmlformats.org/drawingml/2006/table">
            <a:tbl>
              <a:tblPr/>
              <a:tblGrid>
                <a:gridCol w="5118354"/>
                <a:gridCol w="5143500"/>
              </a:tblGrid>
              <a:tr h="2873502">
                <a:tc rowSpan="2">
                  <a:txBody>
                    <a:bodyPr/>
                    <a:lstStyle/>
                    <a:p>
                      <a:pPr marL="0" marR="0" indent="0" algn="ctr"/>
                      <a:endParaRPr lang="ru" sz="6300" b="1" dirty="0" smtClean="0">
                        <a:latin typeface="Arial"/>
                      </a:endParaRPr>
                    </a:p>
                    <a:p>
                      <a:pPr marL="0" marR="0" indent="0" algn="ctr"/>
                      <a:r>
                        <a:rPr lang="ru" sz="6300" b="1" dirty="0" smtClean="0">
                          <a:latin typeface="Arial"/>
                        </a:rPr>
                        <a:t>Нас </a:t>
                      </a:r>
                      <a:r>
                        <a:rPr lang="ru-RU" sz="6300" b="1" dirty="0" smtClean="0">
                          <a:solidFill>
                            <a:srgbClr val="B91021"/>
                          </a:solidFill>
                          <a:latin typeface="Arial"/>
                        </a:rPr>
                        <a:t>10 600</a:t>
                      </a:r>
                      <a:endParaRPr lang="ru" sz="6300" b="1" dirty="0">
                        <a:solidFill>
                          <a:srgbClr val="B91021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11700" marR="0" indent="0">
                        <a:lnSpc>
                          <a:spcPct val="96000"/>
                        </a:lnSpc>
                      </a:pPr>
                      <a:r>
                        <a:rPr lang="ru" sz="4400" b="1" dirty="0" smtClean="0">
                          <a:solidFill>
                            <a:srgbClr val="39701E"/>
                          </a:solidFill>
                          <a:latin typeface="Tahoma"/>
                        </a:rPr>
                        <a:t>165</a:t>
                      </a:r>
                      <a:endParaRPr lang="ru" sz="4400" b="1" dirty="0">
                        <a:solidFill>
                          <a:srgbClr val="39701E"/>
                        </a:solidFill>
                        <a:latin typeface="Tahoma"/>
                      </a:endParaRPr>
                    </a:p>
                    <a:p>
                      <a:pPr marL="611700" marR="0" indent="25400">
                        <a:lnSpc>
                          <a:spcPct val="97000"/>
                        </a:lnSpc>
                      </a:pPr>
                      <a:r>
                        <a:rPr lang="ru" sz="4600" dirty="0">
                          <a:latin typeface="Arial"/>
                        </a:rPr>
                        <a:t>первичных организаций</a:t>
                      </a:r>
                    </a:p>
                  </a:txBody>
                  <a:tcPr marL="0" marR="0" marT="0" marB="0" anchor="ctr"/>
                </a:tc>
              </a:tr>
              <a:tr h="2898648">
                <a:tc vMerge="1">
                  <a:txBody>
                    <a:bodyPr/>
                    <a:lstStyle/>
                    <a:p>
                      <a:endParaRPr sz="137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0700" marR="0" indent="12700">
                        <a:lnSpc>
                          <a:spcPct val="120000"/>
                        </a:lnSpc>
                      </a:pPr>
                      <a:r>
                        <a:rPr lang="ru" sz="2400" dirty="0" smtClean="0">
                          <a:latin typeface="Arial"/>
                        </a:rPr>
                        <a:t>1 Могилёвская городская </a:t>
                      </a:r>
                      <a:r>
                        <a:rPr lang="ru" sz="2400" dirty="0">
                          <a:latin typeface="Arial"/>
                        </a:rPr>
                        <a:t>организация</a:t>
                      </a:r>
                      <a:r>
                        <a:rPr lang="ru" sz="2400" dirty="0" smtClean="0">
                          <a:latin typeface="Arial"/>
                        </a:rPr>
                        <a:t>, 2 районных: Ленинская г. Могилёва, Октябрьская г. Могилёва</a:t>
                      </a:r>
                      <a:endParaRPr lang="ru" sz="2400" dirty="0"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782" y="872736"/>
            <a:ext cx="1401505" cy="13676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85413" y="2322415"/>
            <a:ext cx="1700784" cy="31775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marL="0" marR="0" indent="0"/>
            <a:r>
              <a:rPr lang="ru" b="1" dirty="0">
                <a:latin typeface="Arial"/>
              </a:rPr>
              <a:t>БЕЛАЯ РУСЬ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314" y="3268980"/>
            <a:ext cx="1092708" cy="10698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41882" y="621792"/>
            <a:ext cx="7274052" cy="932688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0" marR="0" indent="0"/>
            <a:r>
              <a:rPr lang="ru" sz="3200">
                <a:latin typeface="Tahoma"/>
              </a:rPr>
              <a:t>«Белая Русь» представлена во всех сферах жизни общества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03436" y="4512564"/>
            <a:ext cx="1504188" cy="18288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marL="0" marR="0" indent="0" algn="r"/>
            <a:r>
              <a:rPr lang="ru" sz="1700" b="1">
                <a:latin typeface="Tahoma"/>
              </a:rPr>
              <a:t>БЕЛАЯ РУСЬ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34A9637-64DE-4580-AC7D-85AC698F0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7347" r="30483" b="13062"/>
          <a:stretch/>
        </p:blipFill>
        <p:spPr>
          <a:xfrm>
            <a:off x="1063689" y="1875452"/>
            <a:ext cx="7408507" cy="408680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64692" y="320040"/>
            <a:ext cx="10261854" cy="5772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D54938A-3F35-4CE3-AAD0-5D2D3B07CD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4"/>
          <a:stretch/>
        </p:blipFill>
        <p:spPr>
          <a:xfrm>
            <a:off x="2375" y="0"/>
            <a:ext cx="12187249" cy="628098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" y="320040"/>
            <a:ext cx="10261854" cy="57721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5302" y="6400800"/>
            <a:ext cx="589788" cy="144018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marL="0" marR="0" indent="0"/>
            <a:r>
              <a:rPr lang="en-US" sz="1000">
                <a:latin typeface="Arial"/>
              </a:rPr>
              <a:t>1BR.BY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4A90D62-EA16-4683-8404-0EEFA0246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5"/>
          <a:stretch/>
        </p:blipFill>
        <p:spPr>
          <a:xfrm>
            <a:off x="2375" y="0"/>
            <a:ext cx="12187249" cy="624314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8F0FE6C-6EFA-4178-BA8E-5663777DA4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9"/>
          <a:stretch/>
        </p:blipFill>
        <p:spPr>
          <a:xfrm>
            <a:off x="3170" y="0"/>
            <a:ext cx="12187249" cy="62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6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0855F2E-8BC5-4777-BF7A-FB492CDB7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4"/>
          <a:stretch/>
        </p:blipFill>
        <p:spPr>
          <a:xfrm>
            <a:off x="3170" y="0"/>
            <a:ext cx="12187249" cy="62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6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279</Words>
  <Application>Microsoft Office PowerPoint</Application>
  <PresentationFormat>Произвольный</PresentationFormat>
  <Paragraphs>58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</vt:lpstr>
      <vt:lpstr>Tahoma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cp:lastModifiedBy>Admin</cp:lastModifiedBy>
  <cp:revision>22</cp:revision>
  <dcterms:modified xsi:type="dcterms:W3CDTF">2023-07-18T09:41:00Z</dcterms:modified>
</cp:coreProperties>
</file>