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A275"/>
    <a:srgbClr val="3D331F"/>
    <a:srgbClr val="5C4D2E"/>
    <a:srgbClr val="8F7748"/>
    <a:srgbClr val="F8F19A"/>
    <a:srgbClr val="CE3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BFF26-CB4D-4EF6-A20B-27F7FAE3F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29F4F0-CD55-4887-8CD8-3D76BA28E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4C596A-0064-4BC0-A815-98312A9F7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1760-C9C0-4382-AFFF-75B742C7185A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2E3700-63E4-4176-B0E2-60985BD6F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C01446-9CF6-4B32-92C4-2EE99C734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F280-23AF-48E9-977E-6B16AF606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26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F1B02-4866-4201-980C-3790CBFEF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03DB5B-5FAE-4F98-A791-29C8C6825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EECE8F-9336-437A-9F46-4280412AE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1760-C9C0-4382-AFFF-75B742C7185A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0C441E-32A0-4F07-9BB9-E69C2DC1C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1AF3FC-1DD1-4686-85F2-02CF21EFC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F280-23AF-48E9-977E-6B16AF606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18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67436A5-01A1-4D7B-8BAA-3781C108A7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931844-3BC8-4C7C-A6B4-F0461E0D53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83BB15-07E8-4BB4-850A-2DF73DD0C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1760-C9C0-4382-AFFF-75B742C7185A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CD2E4F-130F-4DB1-AE3F-94A05E3C6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4CA6AF-B8DD-4AC4-B909-051E89EBF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F280-23AF-48E9-977E-6B16AF606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89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E919E0-5A0E-485E-9445-0CC36E688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858814-1D5D-46A5-A738-FA1FBE491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4E996A-5C48-4B73-B3CD-4E9BA810A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1760-C9C0-4382-AFFF-75B742C7185A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0ECBF3-8F20-47E6-99F0-6B1D2554A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09B8E2-33BA-4E82-AB39-8438D262E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F280-23AF-48E9-977E-6B16AF606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488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7A205-83A5-4FD4-AD3E-DD5D821A7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AD7B78-9433-46FB-BEF6-14D43BD21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98AC02-A459-49EA-8352-EB6F7F6E4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1760-C9C0-4382-AFFF-75B742C7185A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DE552A-33D7-4E0A-AC6D-DAE29544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0E5811-6108-4D82-BB12-35203F2BB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F280-23AF-48E9-977E-6B16AF606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09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F01CE-5055-43F5-A87C-9BCDBE24D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3B70FD-FED4-454F-9F24-26AF2FFEA7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F8D6C4-20A8-41C0-808A-39E531022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764D90-C158-4C75-B770-237E8FE21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1760-C9C0-4382-AFFF-75B742C7185A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2C098D-F497-48C9-B5D4-F6CB4558F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F330DB-9B4A-4673-AD22-F80ADA622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F280-23AF-48E9-977E-6B16AF606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47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4F753-4587-4C26-8283-7B1C0C890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D45794-5847-42AD-A55C-266DA92FA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025394-A3BF-43AE-B901-5CFD0F696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A41FBD-43A6-4C57-A902-8835431119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6F993F-9AFB-4398-9116-28AA6C82B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0A32A4-F6C0-4A32-A169-A9F21A529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1760-C9C0-4382-AFFF-75B742C7185A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66372C-63FA-4A7D-A855-BA2447829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101B05-86A6-4B3F-BB28-98FC5BC34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F280-23AF-48E9-977E-6B16AF606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03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06169-51A0-4560-95B0-AA6C9C5FE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8C1679F-E9CB-4A4C-92F8-D7EF442CE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1760-C9C0-4382-AFFF-75B742C7185A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98F4736-7475-4287-A9FF-9DF44CDA8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3C8332-02FE-41CB-A760-415CE2925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F280-23AF-48E9-977E-6B16AF606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48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4CA95F8-A918-48B0-B764-5DBEEA88C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1760-C9C0-4382-AFFF-75B742C7185A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2A2C64-2FCD-4976-99C2-703369C0B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2E648B-4571-4A6C-9AE1-29D83F459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F280-23AF-48E9-977E-6B16AF606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11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52230-6ACA-4D1D-95DB-EFB16695A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A1DB85-9DAE-4801-B726-C4E515B38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350A17-D82D-4B81-B11C-C3CD96576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F28243-5F91-4D72-83AC-4196AB1F1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1760-C9C0-4382-AFFF-75B742C7185A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0ABE50-9015-48BD-979C-C339A0B9C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3A971F-A349-4B4B-A4F2-E2E5793D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F280-23AF-48E9-977E-6B16AF606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91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7BE67-86C8-4E60-B068-9B715207E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43558C3-2522-4924-A6D5-9A95C7C1D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8627B1-C549-4DFE-8180-6F6CE32EB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5C17E0-511D-4956-BF9C-F8B3EEDDD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1760-C9C0-4382-AFFF-75B742C7185A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C76908-0595-440A-A9DA-4779A0DA4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D99FAE-56BF-4B3D-A058-592D61505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F280-23AF-48E9-977E-6B16AF606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07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AF8AE7-8EA1-4FE2-99F5-FEEA194E1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32B606-894E-4AF5-B99B-60C1F13CE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D938C2-D755-4996-B41A-30A5181133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91760-C9C0-4382-AFFF-75B742C7185A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D686EF-3765-4A72-BB74-D6442DE404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B38C5C-1F7F-48F9-96D3-759EB365F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3F280-23AF-48E9-977E-6B16AF606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82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3.png"/><Relationship Id="rId7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FFE372E-CEB3-4B36-B351-D265E479B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"/>
            <a:ext cx="12192003" cy="6857998"/>
          </a:xfrm>
          <a:prstGeom prst="rect">
            <a:avLst/>
          </a:prstGeom>
        </p:spPr>
      </p:pic>
      <p:sp>
        <p:nvSpPr>
          <p:cNvPr id="8" name="Прямоугольник: один скругленный угол 7">
            <a:extLst>
              <a:ext uri="{FF2B5EF4-FFF2-40B4-BE49-F238E27FC236}">
                <a16:creationId xmlns:a16="http://schemas.microsoft.com/office/drawing/2014/main" id="{D3BFA71D-E672-44C8-BD6D-B064A91D0433}"/>
              </a:ext>
            </a:extLst>
          </p:cNvPr>
          <p:cNvSpPr/>
          <p:nvPr/>
        </p:nvSpPr>
        <p:spPr>
          <a:xfrm rot="5400000" flipH="1">
            <a:off x="4855127" y="908106"/>
            <a:ext cx="1094762" cy="10805023"/>
          </a:xfrm>
          <a:prstGeom prst="round1Rect">
            <a:avLst/>
          </a:prstGeom>
          <a:solidFill>
            <a:srgbClr val="B9A27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F892D9-E9CB-4144-A173-5A9408A23DD2}"/>
              </a:ext>
            </a:extLst>
          </p:cNvPr>
          <p:cNvSpPr txBox="1"/>
          <p:nvPr/>
        </p:nvSpPr>
        <p:spPr>
          <a:xfrm>
            <a:off x="234891" y="5828035"/>
            <a:ext cx="10184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Ольга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БУХОЛОВЦЕВА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 отдела «Городской пресс-центр» 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«Редакция газеты «Вестник Могилева»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9EE8B0C-8C07-41E3-8395-EBDD28D12D86}"/>
              </a:ext>
            </a:extLst>
          </p:cNvPr>
          <p:cNvSpPr/>
          <p:nvPr/>
        </p:nvSpPr>
        <p:spPr>
          <a:xfrm>
            <a:off x="0" y="0"/>
            <a:ext cx="129274" cy="5763236"/>
          </a:xfrm>
          <a:prstGeom prst="rect">
            <a:avLst/>
          </a:prstGeom>
          <a:solidFill>
            <a:srgbClr val="B9A27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6A55F4D-6B8A-4FF3-BD5B-7D7CC9357D49}"/>
              </a:ext>
            </a:extLst>
          </p:cNvPr>
          <p:cNvSpPr/>
          <p:nvPr/>
        </p:nvSpPr>
        <p:spPr>
          <a:xfrm>
            <a:off x="12074554" y="1311945"/>
            <a:ext cx="117446" cy="5546054"/>
          </a:xfrm>
          <a:prstGeom prst="rect">
            <a:avLst/>
          </a:prstGeom>
          <a:solidFill>
            <a:srgbClr val="B9A27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5B3F4FE-89E6-40F2-8F2A-32D3469DA5AA}"/>
              </a:ext>
            </a:extLst>
          </p:cNvPr>
          <p:cNvGrpSpPr/>
          <p:nvPr/>
        </p:nvGrpSpPr>
        <p:grpSpPr>
          <a:xfrm>
            <a:off x="3154261" y="139544"/>
            <a:ext cx="5100506" cy="5605477"/>
            <a:chOff x="3154261" y="139544"/>
            <a:chExt cx="5100506" cy="5605477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A32CFFE-3E85-4700-AF11-66C200C805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2" t="8686" r="15107" b="14617"/>
            <a:stretch/>
          </p:blipFill>
          <p:spPr>
            <a:xfrm>
              <a:off x="3154261" y="338511"/>
              <a:ext cx="5100506" cy="540651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77C0A6D-103F-486D-8DDF-52211AC64E5D}"/>
                </a:ext>
              </a:extLst>
            </p:cNvPr>
            <p:cNvSpPr txBox="1"/>
            <p:nvPr/>
          </p:nvSpPr>
          <p:spPr>
            <a:xfrm>
              <a:off x="3290739" y="139544"/>
              <a:ext cx="4964028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i="1" dirty="0">
                  <a:solidFill>
                    <a:srgbClr val="8F774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ГЛАВНЫЙ ПОРТАЛ МОГИЛЕВА</a:t>
              </a:r>
            </a:p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6180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FFE372E-CEB3-4B36-B351-D265E479B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"/>
            <a:ext cx="12192003" cy="6857998"/>
          </a:xfrm>
          <a:prstGeom prst="rect">
            <a:avLst/>
          </a:prstGeom>
        </p:spPr>
      </p:pic>
      <p:sp>
        <p:nvSpPr>
          <p:cNvPr id="8" name="Прямоугольник: один скругленный угол 7">
            <a:extLst>
              <a:ext uri="{FF2B5EF4-FFF2-40B4-BE49-F238E27FC236}">
                <a16:creationId xmlns:a16="http://schemas.microsoft.com/office/drawing/2014/main" id="{D3BFA71D-E672-44C8-BD6D-B064A91D0433}"/>
              </a:ext>
            </a:extLst>
          </p:cNvPr>
          <p:cNvSpPr/>
          <p:nvPr/>
        </p:nvSpPr>
        <p:spPr>
          <a:xfrm rot="5400000" flipH="1">
            <a:off x="2155503" y="-2106103"/>
            <a:ext cx="932112" cy="5125671"/>
          </a:xfrm>
          <a:prstGeom prst="round1Rect">
            <a:avLst/>
          </a:prstGeom>
          <a:solidFill>
            <a:srgbClr val="B9A27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9EE8B0C-8C07-41E3-8395-EBDD28D12D86}"/>
              </a:ext>
            </a:extLst>
          </p:cNvPr>
          <p:cNvSpPr/>
          <p:nvPr/>
        </p:nvSpPr>
        <p:spPr>
          <a:xfrm>
            <a:off x="0" y="0"/>
            <a:ext cx="117446" cy="5546054"/>
          </a:xfrm>
          <a:prstGeom prst="rect">
            <a:avLst/>
          </a:prstGeom>
          <a:solidFill>
            <a:srgbClr val="B9A27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6A55F4D-6B8A-4FF3-BD5B-7D7CC9357D49}"/>
              </a:ext>
            </a:extLst>
          </p:cNvPr>
          <p:cNvSpPr/>
          <p:nvPr/>
        </p:nvSpPr>
        <p:spPr>
          <a:xfrm>
            <a:off x="12074554" y="1311945"/>
            <a:ext cx="117446" cy="5546054"/>
          </a:xfrm>
          <a:prstGeom prst="rect">
            <a:avLst/>
          </a:prstGeom>
          <a:solidFill>
            <a:srgbClr val="B9A27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77824B96-A3F3-442F-B169-4C84065951AA}"/>
              </a:ext>
            </a:extLst>
          </p:cNvPr>
          <p:cNvGrpSpPr/>
          <p:nvPr/>
        </p:nvGrpSpPr>
        <p:grpSpPr>
          <a:xfrm>
            <a:off x="10203810" y="0"/>
            <a:ext cx="1610685" cy="1731200"/>
            <a:chOff x="3154261" y="139544"/>
            <a:chExt cx="5100506" cy="5605477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6964892-03ED-4FF1-820A-8AE04881C7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2" t="8686" r="15107" b="14617"/>
            <a:stretch/>
          </p:blipFill>
          <p:spPr>
            <a:xfrm>
              <a:off x="3154261" y="338511"/>
              <a:ext cx="5100506" cy="540651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352D03-A497-4A97-89B1-41EA91C4B912}"/>
                </a:ext>
              </a:extLst>
            </p:cNvPr>
            <p:cNvSpPr txBox="1"/>
            <p:nvPr/>
          </p:nvSpPr>
          <p:spPr>
            <a:xfrm>
              <a:off x="3290738" y="139544"/>
              <a:ext cx="4964029" cy="8286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700" b="1" i="1" dirty="0">
                  <a:solidFill>
                    <a:srgbClr val="8F774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ГЛАВНЫЙ ПОРТАЛ МОГИЛЕВА</a:t>
              </a:r>
            </a:p>
            <a:p>
              <a:endParaRPr lang="ru-RU" sz="500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18AD3E4-C243-48DD-B727-835D2A8AD00E}"/>
              </a:ext>
            </a:extLst>
          </p:cNvPr>
          <p:cNvSpPr txBox="1"/>
          <p:nvPr/>
        </p:nvSpPr>
        <p:spPr>
          <a:xfrm>
            <a:off x="471181" y="213849"/>
            <a:ext cx="3150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Подписчики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6AECB53B-394F-4286-B84A-AAAA2D1FFBAE}"/>
              </a:ext>
            </a:extLst>
          </p:cNvPr>
          <p:cNvGrpSpPr/>
          <p:nvPr/>
        </p:nvGrpSpPr>
        <p:grpSpPr>
          <a:xfrm>
            <a:off x="1392055" y="1986743"/>
            <a:ext cx="9032767" cy="2879671"/>
            <a:chOff x="1392055" y="1986743"/>
            <a:chExt cx="9032767" cy="2879671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0E0CFA2D-E222-4C09-87E3-4963D35AAADF}"/>
                </a:ext>
              </a:extLst>
            </p:cNvPr>
            <p:cNvGrpSpPr/>
            <p:nvPr/>
          </p:nvGrpSpPr>
          <p:grpSpPr>
            <a:xfrm>
              <a:off x="1392055" y="2491776"/>
              <a:ext cx="1719745" cy="2366209"/>
              <a:chOff x="784368" y="1731200"/>
              <a:chExt cx="1719745" cy="2366209"/>
            </a:xfrm>
          </p:grpSpPr>
          <p:pic>
            <p:nvPicPr>
              <p:cNvPr id="1030" name="Picture 6">
                <a:extLst>
                  <a:ext uri="{FF2B5EF4-FFF2-40B4-BE49-F238E27FC236}">
                    <a16:creationId xmlns:a16="http://schemas.microsoft.com/office/drawing/2014/main" id="{B637CC1F-351D-4F0B-AA90-BDD133464E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66" t="-919" r="51629" b="71140"/>
              <a:stretch/>
            </p:blipFill>
            <p:spPr bwMode="auto">
              <a:xfrm>
                <a:off x="784368" y="1731200"/>
                <a:ext cx="1719745" cy="17449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9B53EA5-A7D8-454B-B3B8-B47424918A4F}"/>
                  </a:ext>
                </a:extLst>
              </p:cNvPr>
              <p:cNvSpPr txBox="1"/>
              <p:nvPr/>
            </p:nvSpPr>
            <p:spPr>
              <a:xfrm>
                <a:off x="976267" y="3697299"/>
                <a:ext cx="133594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9,7 тысяч</a:t>
                </a:r>
              </a:p>
            </p:txBody>
          </p:sp>
        </p:grp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ADEEE030-F549-4CCF-9A83-E6375123837F}"/>
                </a:ext>
              </a:extLst>
            </p:cNvPr>
            <p:cNvGrpSpPr/>
            <p:nvPr/>
          </p:nvGrpSpPr>
          <p:grpSpPr>
            <a:xfrm>
              <a:off x="3603768" y="2576450"/>
              <a:ext cx="1736522" cy="2271428"/>
              <a:chOff x="2996081" y="1815874"/>
              <a:chExt cx="1736522" cy="2271428"/>
            </a:xfrm>
          </p:grpSpPr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4849CECB-2C87-43D9-86DB-982FEDBDAD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27" r="68830" b="71504"/>
              <a:stretch/>
            </p:blipFill>
            <p:spPr bwMode="auto">
              <a:xfrm>
                <a:off x="2996081" y="1815874"/>
                <a:ext cx="1736522" cy="16697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EC61CCA-9583-4354-B209-F5C12B448F94}"/>
                  </a:ext>
                </a:extLst>
              </p:cNvPr>
              <p:cNvSpPr txBox="1"/>
              <p:nvPr/>
            </p:nvSpPr>
            <p:spPr>
              <a:xfrm>
                <a:off x="3261220" y="3687192"/>
                <a:ext cx="133594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 тысяч</a:t>
                </a:r>
              </a:p>
            </p:txBody>
          </p:sp>
        </p:grp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024E9252-B762-4E32-A6D1-4317640F1BA3}"/>
                </a:ext>
              </a:extLst>
            </p:cNvPr>
            <p:cNvGrpSpPr/>
            <p:nvPr/>
          </p:nvGrpSpPr>
          <p:grpSpPr>
            <a:xfrm>
              <a:off x="6053809" y="2536940"/>
              <a:ext cx="1719745" cy="2329474"/>
              <a:chOff x="5446122" y="1776364"/>
              <a:chExt cx="1719745" cy="2329474"/>
            </a:xfrm>
          </p:grpSpPr>
          <p:pic>
            <p:nvPicPr>
              <p:cNvPr id="1032" name="Picture 8">
                <a:extLst>
                  <a:ext uri="{FF2B5EF4-FFF2-40B4-BE49-F238E27FC236}">
                    <a16:creationId xmlns:a16="http://schemas.microsoft.com/office/drawing/2014/main" id="{A44F4F58-B86C-410C-A27F-F65A869165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01" t="35583" r="68693" b="35920"/>
              <a:stretch/>
            </p:blipFill>
            <p:spPr bwMode="auto">
              <a:xfrm>
                <a:off x="5446122" y="1776364"/>
                <a:ext cx="1719745" cy="16697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4D91DDC-4B2C-401D-8E50-2DBEA8D8168C}"/>
                  </a:ext>
                </a:extLst>
              </p:cNvPr>
              <p:cNvSpPr txBox="1"/>
              <p:nvPr/>
            </p:nvSpPr>
            <p:spPr>
              <a:xfrm>
                <a:off x="5596209" y="3705728"/>
                <a:ext cx="131953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 тысяч</a:t>
                </a:r>
              </a:p>
            </p:txBody>
          </p:sp>
        </p:grp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761FD2C0-CC24-4E5E-A6AF-A3B843CE7FF8}"/>
                </a:ext>
              </a:extLst>
            </p:cNvPr>
            <p:cNvGrpSpPr/>
            <p:nvPr/>
          </p:nvGrpSpPr>
          <p:grpSpPr>
            <a:xfrm>
              <a:off x="8484064" y="2550660"/>
              <a:ext cx="1719746" cy="2294888"/>
              <a:chOff x="7968141" y="1806359"/>
              <a:chExt cx="1719746" cy="2294888"/>
            </a:xfrm>
          </p:grpSpPr>
          <p:pic>
            <p:nvPicPr>
              <p:cNvPr id="1034" name="Picture 10">
                <a:extLst>
                  <a:ext uri="{FF2B5EF4-FFF2-40B4-BE49-F238E27FC236}">
                    <a16:creationId xmlns:a16="http://schemas.microsoft.com/office/drawing/2014/main" id="{C6797524-3644-44A4-A8FF-E161F0FEEC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855" t="35567" r="46" b="35950"/>
              <a:stretch/>
            </p:blipFill>
            <p:spPr bwMode="auto">
              <a:xfrm>
                <a:off x="7968141" y="1806359"/>
                <a:ext cx="1719746" cy="16697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C37F493-66CC-4437-8645-6EB58736B536}"/>
                  </a:ext>
                </a:extLst>
              </p:cNvPr>
              <p:cNvSpPr txBox="1"/>
              <p:nvPr/>
            </p:nvSpPr>
            <p:spPr>
              <a:xfrm>
                <a:off x="8220273" y="3701137"/>
                <a:ext cx="1467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 тысяча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D608F8C-019D-4233-9CCA-3AB187372603}"/>
                </a:ext>
              </a:extLst>
            </p:cNvPr>
            <p:cNvSpPr txBox="1"/>
            <p:nvPr/>
          </p:nvSpPr>
          <p:spPr>
            <a:xfrm>
              <a:off x="3566501" y="1988646"/>
              <a:ext cx="19407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my.mogilev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922F44A-EB01-41B2-BA4A-F890A264914A}"/>
                </a:ext>
              </a:extLst>
            </p:cNvPr>
            <p:cNvSpPr txBox="1"/>
            <p:nvPr/>
          </p:nvSpPr>
          <p:spPr>
            <a:xfrm>
              <a:off x="1392055" y="1996196"/>
              <a:ext cx="1877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moymogilev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334798F-2E1E-44EF-9921-028C260EB805}"/>
                </a:ext>
              </a:extLst>
            </p:cNvPr>
            <p:cNvSpPr txBox="1"/>
            <p:nvPr/>
          </p:nvSpPr>
          <p:spPr>
            <a:xfrm>
              <a:off x="5924940" y="1992737"/>
              <a:ext cx="1877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moymogilev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9C54EFE-AF4C-4064-84F0-6B29BBB8B59A}"/>
                </a:ext>
              </a:extLst>
            </p:cNvPr>
            <p:cNvSpPr txBox="1"/>
            <p:nvPr/>
          </p:nvSpPr>
          <p:spPr>
            <a:xfrm>
              <a:off x="8484064" y="1986743"/>
              <a:ext cx="19407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my.mogilev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598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FFE372E-CEB3-4B36-B351-D265E479B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"/>
            <a:ext cx="12192003" cy="6857998"/>
          </a:xfrm>
          <a:prstGeom prst="rect">
            <a:avLst/>
          </a:prstGeom>
        </p:spPr>
      </p:pic>
      <p:sp>
        <p:nvSpPr>
          <p:cNvPr id="8" name="Прямоугольник: один скругленный угол 7">
            <a:extLst>
              <a:ext uri="{FF2B5EF4-FFF2-40B4-BE49-F238E27FC236}">
                <a16:creationId xmlns:a16="http://schemas.microsoft.com/office/drawing/2014/main" id="{D3BFA71D-E672-44C8-BD6D-B064A91D0433}"/>
              </a:ext>
            </a:extLst>
          </p:cNvPr>
          <p:cNvSpPr/>
          <p:nvPr/>
        </p:nvSpPr>
        <p:spPr>
          <a:xfrm rot="5400000" flipH="1">
            <a:off x="2155503" y="-2106103"/>
            <a:ext cx="932112" cy="5125671"/>
          </a:xfrm>
          <a:prstGeom prst="round1Rect">
            <a:avLst/>
          </a:prstGeom>
          <a:solidFill>
            <a:srgbClr val="B9A27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F892D9-E9CB-4144-A173-5A9408A23DD2}"/>
              </a:ext>
            </a:extLst>
          </p:cNvPr>
          <p:cNvSpPr txBox="1"/>
          <p:nvPr/>
        </p:nvSpPr>
        <p:spPr>
          <a:xfrm>
            <a:off x="318781" y="61449"/>
            <a:ext cx="4479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Охваты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9EE8B0C-8C07-41E3-8395-EBDD28D12D86}"/>
              </a:ext>
            </a:extLst>
          </p:cNvPr>
          <p:cNvSpPr/>
          <p:nvPr/>
        </p:nvSpPr>
        <p:spPr>
          <a:xfrm>
            <a:off x="0" y="0"/>
            <a:ext cx="117446" cy="5546054"/>
          </a:xfrm>
          <a:prstGeom prst="rect">
            <a:avLst/>
          </a:prstGeom>
          <a:solidFill>
            <a:srgbClr val="B9A27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6A55F4D-6B8A-4FF3-BD5B-7D7CC9357D49}"/>
              </a:ext>
            </a:extLst>
          </p:cNvPr>
          <p:cNvSpPr/>
          <p:nvPr/>
        </p:nvSpPr>
        <p:spPr>
          <a:xfrm>
            <a:off x="12074554" y="1311945"/>
            <a:ext cx="117446" cy="5546054"/>
          </a:xfrm>
          <a:prstGeom prst="rect">
            <a:avLst/>
          </a:prstGeom>
          <a:solidFill>
            <a:srgbClr val="B9A27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77824B96-A3F3-442F-B169-4C84065951AA}"/>
              </a:ext>
            </a:extLst>
          </p:cNvPr>
          <p:cNvGrpSpPr/>
          <p:nvPr/>
        </p:nvGrpSpPr>
        <p:grpSpPr>
          <a:xfrm>
            <a:off x="10203810" y="0"/>
            <a:ext cx="1610685" cy="1731200"/>
            <a:chOff x="3154261" y="139544"/>
            <a:chExt cx="5100506" cy="5605477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6964892-03ED-4FF1-820A-8AE04881C7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2" t="8686" r="15107" b="14617"/>
            <a:stretch/>
          </p:blipFill>
          <p:spPr>
            <a:xfrm>
              <a:off x="3154261" y="338511"/>
              <a:ext cx="5100506" cy="540651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352D03-A497-4A97-89B1-41EA91C4B912}"/>
                </a:ext>
              </a:extLst>
            </p:cNvPr>
            <p:cNvSpPr txBox="1"/>
            <p:nvPr/>
          </p:nvSpPr>
          <p:spPr>
            <a:xfrm>
              <a:off x="3290738" y="139544"/>
              <a:ext cx="4964029" cy="8286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700" b="1" i="1" dirty="0">
                  <a:solidFill>
                    <a:srgbClr val="8F774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ГЛАВНЫЙ ПОРТАЛ МОГИЛЕВА</a:t>
              </a:r>
            </a:p>
            <a:p>
              <a:endParaRPr lang="ru-RU" sz="500" dirty="0"/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730DC8B-1418-457D-BC3E-8F5419369FF7}"/>
              </a:ext>
            </a:extLst>
          </p:cNvPr>
          <p:cNvGrpSpPr/>
          <p:nvPr/>
        </p:nvGrpSpPr>
        <p:grpSpPr>
          <a:xfrm>
            <a:off x="4321718" y="1025360"/>
            <a:ext cx="2343333" cy="5751629"/>
            <a:chOff x="4321718" y="1025360"/>
            <a:chExt cx="2343333" cy="5751629"/>
          </a:xfrm>
        </p:grpSpPr>
        <p:pic>
          <p:nvPicPr>
            <p:cNvPr id="38" name="Picture 8">
              <a:extLst>
                <a:ext uri="{FF2B5EF4-FFF2-40B4-BE49-F238E27FC236}">
                  <a16:creationId xmlns:a16="http://schemas.microsoft.com/office/drawing/2014/main" id="{F6F3D8E8-9E5C-412E-9A9D-C70AFEAD25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1" t="35583" r="68693" b="35920"/>
            <a:stretch/>
          </p:blipFill>
          <p:spPr bwMode="auto">
            <a:xfrm>
              <a:off x="4896296" y="1402619"/>
              <a:ext cx="1192431" cy="1157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FD39284B-11AA-4D77-920B-48D06B382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1718" y="2634080"/>
              <a:ext cx="2343333" cy="4142909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766FAC97-BD8F-44E6-80CE-940909800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36222" y="1025360"/>
              <a:ext cx="1512577" cy="522866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90DF382C-6D39-4BD9-8CF6-4DDB44A75437}"/>
              </a:ext>
            </a:extLst>
          </p:cNvPr>
          <p:cNvGrpSpPr/>
          <p:nvPr/>
        </p:nvGrpSpPr>
        <p:grpSpPr>
          <a:xfrm>
            <a:off x="423645" y="1025360"/>
            <a:ext cx="2973422" cy="5577417"/>
            <a:chOff x="423645" y="1025360"/>
            <a:chExt cx="2973422" cy="557741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60D97BE0-5815-418D-8BAB-8AC772238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645" y="2634080"/>
              <a:ext cx="2973422" cy="3968697"/>
            </a:xfrm>
            <a:prstGeom prst="rect">
              <a:avLst/>
            </a:prstGeom>
          </p:spPr>
        </p:pic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74CA67BA-29D1-41B4-A55B-3247EBD283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7" r="68830" b="71504"/>
            <a:stretch/>
          </p:blipFill>
          <p:spPr bwMode="auto">
            <a:xfrm>
              <a:off x="1222770" y="1402619"/>
              <a:ext cx="1204064" cy="1157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5F5ACB9-8917-415F-A9DC-677A90887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38343" y="1025360"/>
              <a:ext cx="1512577" cy="526114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0B4251A1-8590-47B6-A088-943EAAD68D70}"/>
              </a:ext>
            </a:extLst>
          </p:cNvPr>
          <p:cNvGrpSpPr/>
          <p:nvPr/>
        </p:nvGrpSpPr>
        <p:grpSpPr>
          <a:xfrm>
            <a:off x="7740486" y="1010183"/>
            <a:ext cx="2683182" cy="5766805"/>
            <a:chOff x="7740486" y="1010183"/>
            <a:chExt cx="2683182" cy="5766805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4270E8C3-DE60-49B6-A5F2-E0BE3ADA1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486" y="2634079"/>
              <a:ext cx="2683182" cy="4142909"/>
            </a:xfrm>
            <a:prstGeom prst="rect">
              <a:avLst/>
            </a:prstGeom>
          </p:spPr>
        </p:pic>
        <p:pic>
          <p:nvPicPr>
            <p:cNvPr id="34" name="Picture 6">
              <a:extLst>
                <a:ext uri="{FF2B5EF4-FFF2-40B4-BE49-F238E27FC236}">
                  <a16:creationId xmlns:a16="http://schemas.microsoft.com/office/drawing/2014/main" id="{E6973BEB-C768-4433-B6D0-87DF8E446F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66" t="-919" r="51629" b="71140"/>
            <a:stretch/>
          </p:blipFill>
          <p:spPr bwMode="auto">
            <a:xfrm>
              <a:off x="8511542" y="1402620"/>
              <a:ext cx="1141069" cy="1157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7FD3151E-DB22-49D2-BCFF-8E80BC456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25788" y="1010183"/>
              <a:ext cx="1512577" cy="5228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5004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FFE372E-CEB3-4B36-B351-D265E479B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"/>
            <a:ext cx="12192003" cy="6857998"/>
          </a:xfrm>
          <a:prstGeom prst="rect">
            <a:avLst/>
          </a:prstGeom>
        </p:spPr>
      </p:pic>
      <p:sp>
        <p:nvSpPr>
          <p:cNvPr id="8" name="Прямоугольник: один скругленный угол 7">
            <a:extLst>
              <a:ext uri="{FF2B5EF4-FFF2-40B4-BE49-F238E27FC236}">
                <a16:creationId xmlns:a16="http://schemas.microsoft.com/office/drawing/2014/main" id="{D3BFA71D-E672-44C8-BD6D-B064A91D0433}"/>
              </a:ext>
            </a:extLst>
          </p:cNvPr>
          <p:cNvSpPr/>
          <p:nvPr/>
        </p:nvSpPr>
        <p:spPr>
          <a:xfrm rot="5400000" flipH="1">
            <a:off x="2653609" y="-2591781"/>
            <a:ext cx="1321269" cy="6511039"/>
          </a:xfrm>
          <a:prstGeom prst="round1Rect">
            <a:avLst/>
          </a:prstGeom>
          <a:solidFill>
            <a:srgbClr val="B9A27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F892D9-E9CB-4144-A173-5A9408A23DD2}"/>
              </a:ext>
            </a:extLst>
          </p:cNvPr>
          <p:cNvSpPr txBox="1"/>
          <p:nvPr/>
        </p:nvSpPr>
        <p:spPr>
          <a:xfrm>
            <a:off x="652065" y="46482"/>
            <a:ext cx="5708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>
              <a:spcAft>
                <a:spcPts val="800"/>
              </a:spcAft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улучшить свое присутствие в соцсетях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9EE8B0C-8C07-41E3-8395-EBDD28D12D86}"/>
              </a:ext>
            </a:extLst>
          </p:cNvPr>
          <p:cNvSpPr/>
          <p:nvPr/>
        </p:nvSpPr>
        <p:spPr>
          <a:xfrm>
            <a:off x="0" y="0"/>
            <a:ext cx="117446" cy="5546054"/>
          </a:xfrm>
          <a:prstGeom prst="rect">
            <a:avLst/>
          </a:prstGeom>
          <a:solidFill>
            <a:srgbClr val="B9A27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6A55F4D-6B8A-4FF3-BD5B-7D7CC9357D49}"/>
              </a:ext>
            </a:extLst>
          </p:cNvPr>
          <p:cNvSpPr/>
          <p:nvPr/>
        </p:nvSpPr>
        <p:spPr>
          <a:xfrm>
            <a:off x="12074554" y="1311945"/>
            <a:ext cx="117446" cy="5546054"/>
          </a:xfrm>
          <a:prstGeom prst="rect">
            <a:avLst/>
          </a:prstGeom>
          <a:solidFill>
            <a:srgbClr val="B9A27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77824B96-A3F3-442F-B169-4C84065951AA}"/>
              </a:ext>
            </a:extLst>
          </p:cNvPr>
          <p:cNvGrpSpPr/>
          <p:nvPr/>
        </p:nvGrpSpPr>
        <p:grpSpPr>
          <a:xfrm>
            <a:off x="10203810" y="0"/>
            <a:ext cx="1610685" cy="1731200"/>
            <a:chOff x="3154261" y="139544"/>
            <a:chExt cx="5100506" cy="5605477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6964892-03ED-4FF1-820A-8AE04881C7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2" t="8686" r="15107" b="14617"/>
            <a:stretch/>
          </p:blipFill>
          <p:spPr>
            <a:xfrm>
              <a:off x="3154261" y="338511"/>
              <a:ext cx="5100506" cy="540651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352D03-A497-4A97-89B1-41EA91C4B912}"/>
                </a:ext>
              </a:extLst>
            </p:cNvPr>
            <p:cNvSpPr txBox="1"/>
            <p:nvPr/>
          </p:nvSpPr>
          <p:spPr>
            <a:xfrm>
              <a:off x="3290738" y="139544"/>
              <a:ext cx="4964029" cy="8286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700" b="1" i="1" dirty="0">
                  <a:solidFill>
                    <a:srgbClr val="8F774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ГЛАВНЫЙ ПОРТАЛ МОГИЛЕВА</a:t>
              </a:r>
            </a:p>
            <a:p>
              <a:endParaRPr lang="ru-RU" sz="500" dirty="0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C1A1B785-C9EE-4622-B467-BE28FBECE94D}"/>
              </a:ext>
            </a:extLst>
          </p:cNvPr>
          <p:cNvGrpSpPr/>
          <p:nvPr/>
        </p:nvGrpSpPr>
        <p:grpSpPr>
          <a:xfrm>
            <a:off x="3407968" y="1326144"/>
            <a:ext cx="6843708" cy="1817468"/>
            <a:chOff x="497130" y="1611532"/>
            <a:chExt cx="6843708" cy="1817468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61D397D-87B6-4AEB-9619-9AB2E6BE1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130" y="1611532"/>
              <a:ext cx="6843708" cy="1817468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4C3AC3D-6E6A-4919-A686-3C0886A24C31}"/>
                </a:ext>
              </a:extLst>
            </p:cNvPr>
            <p:cNvSpPr txBox="1"/>
            <p:nvPr/>
          </p:nvSpPr>
          <p:spPr>
            <a:xfrm>
              <a:off x="878432" y="1972628"/>
              <a:ext cx="608110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50215" algn="just">
                <a:spcAft>
                  <a:spcPts val="800"/>
                </a:spcAft>
              </a:pPr>
              <a:r>
                <a:rPr lang="ru-RU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1. </a:t>
              </a:r>
              <a:r>
                <a:rPr lang="ru-RU" sz="1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Ставьте разумные цели: </a:t>
              </a:r>
              <a:r>
                <a:rPr lang="ru-RU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они должны быть конкретными (подписчики, просмотры, клики, охваты), измеримыми, реалистичными и актуальными.</a:t>
              </a:r>
            </a:p>
          </p:txBody>
        </p:sp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2C0C795-BB9C-4D8C-9965-9A492F4ED58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3030020"/>
            <a:ext cx="9969067" cy="165307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4BD0EB6-E89A-42DC-A62E-A91F80F16868}"/>
              </a:ext>
            </a:extLst>
          </p:cNvPr>
          <p:cNvSpPr txBox="1"/>
          <p:nvPr/>
        </p:nvSpPr>
        <p:spPr>
          <a:xfrm rot="21439174">
            <a:off x="536374" y="3233075"/>
            <a:ext cx="91312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450215" algn="just" fontAlgn="auto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Определите свою аудиторию. Социальные сети - это сегментация.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осредоточьтесь на тех площадках, где ваша целевая аудитория появляется чаще всего.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E1AAE54-77FA-4CC8-88BC-C30FE0F3C9F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37" y="4616340"/>
            <a:ext cx="8948476" cy="214548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B5AA371-F101-4454-9FD7-0158381F0AFF}"/>
              </a:ext>
            </a:extLst>
          </p:cNvPr>
          <p:cNvSpPr txBox="1"/>
          <p:nvPr/>
        </p:nvSpPr>
        <p:spPr>
          <a:xfrm rot="21404946">
            <a:off x="1498564" y="4353687"/>
            <a:ext cx="8185615" cy="2113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450215" algn="just"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450215" algn="just"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Будьте человечными и нужными! Публикуйте социальные посты и критику. С каждой публикацией, лайком, комментарием пользователи социальных сетей активно взаимодействуют с вашим контентом. Будьте доступными, честными и реальными. Говорите прямо и честно со своей аудиторией.</a:t>
            </a:r>
          </a:p>
        </p:txBody>
      </p:sp>
    </p:spTree>
    <p:extLst>
      <p:ext uri="{BB962C8B-B14F-4D97-AF65-F5344CB8AC3E}">
        <p14:creationId xmlns:p14="http://schemas.microsoft.com/office/powerpoint/2010/main" val="265814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FFE372E-CEB3-4B36-B351-D265E479B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"/>
            <a:ext cx="12192003" cy="6857998"/>
          </a:xfrm>
          <a:prstGeom prst="rect">
            <a:avLst/>
          </a:prstGeom>
        </p:spPr>
      </p:pic>
      <p:sp>
        <p:nvSpPr>
          <p:cNvPr id="8" name="Прямоугольник: один скругленный угол 7">
            <a:extLst>
              <a:ext uri="{FF2B5EF4-FFF2-40B4-BE49-F238E27FC236}">
                <a16:creationId xmlns:a16="http://schemas.microsoft.com/office/drawing/2014/main" id="{D3BFA71D-E672-44C8-BD6D-B064A91D0433}"/>
              </a:ext>
            </a:extLst>
          </p:cNvPr>
          <p:cNvSpPr/>
          <p:nvPr/>
        </p:nvSpPr>
        <p:spPr>
          <a:xfrm rot="5400000" flipH="1">
            <a:off x="2653608" y="-2608874"/>
            <a:ext cx="1321269" cy="6511039"/>
          </a:xfrm>
          <a:prstGeom prst="round1Rect">
            <a:avLst/>
          </a:prstGeom>
          <a:solidFill>
            <a:srgbClr val="B9A27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F892D9-E9CB-4144-A173-5A9408A23DD2}"/>
              </a:ext>
            </a:extLst>
          </p:cNvPr>
          <p:cNvSpPr txBox="1"/>
          <p:nvPr/>
        </p:nvSpPr>
        <p:spPr>
          <a:xfrm>
            <a:off x="652065" y="46482"/>
            <a:ext cx="5708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>
              <a:spcAft>
                <a:spcPts val="800"/>
              </a:spcAft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улучшить свое присутствие в соцсетях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9EE8B0C-8C07-41E3-8395-EBDD28D12D86}"/>
              </a:ext>
            </a:extLst>
          </p:cNvPr>
          <p:cNvSpPr/>
          <p:nvPr/>
        </p:nvSpPr>
        <p:spPr>
          <a:xfrm>
            <a:off x="0" y="0"/>
            <a:ext cx="117446" cy="5546054"/>
          </a:xfrm>
          <a:prstGeom prst="rect">
            <a:avLst/>
          </a:prstGeom>
          <a:solidFill>
            <a:srgbClr val="B9A27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6A55F4D-6B8A-4FF3-BD5B-7D7CC9357D49}"/>
              </a:ext>
            </a:extLst>
          </p:cNvPr>
          <p:cNvSpPr/>
          <p:nvPr/>
        </p:nvSpPr>
        <p:spPr>
          <a:xfrm>
            <a:off x="12074554" y="1311945"/>
            <a:ext cx="117446" cy="5546054"/>
          </a:xfrm>
          <a:prstGeom prst="rect">
            <a:avLst/>
          </a:prstGeom>
          <a:solidFill>
            <a:srgbClr val="B9A27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77824B96-A3F3-442F-B169-4C84065951AA}"/>
              </a:ext>
            </a:extLst>
          </p:cNvPr>
          <p:cNvGrpSpPr/>
          <p:nvPr/>
        </p:nvGrpSpPr>
        <p:grpSpPr>
          <a:xfrm>
            <a:off x="10203810" y="0"/>
            <a:ext cx="1610685" cy="1731200"/>
            <a:chOff x="3154261" y="139544"/>
            <a:chExt cx="5100506" cy="5605477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6964892-03ED-4FF1-820A-8AE04881C7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2" t="8686" r="15107" b="14617"/>
            <a:stretch/>
          </p:blipFill>
          <p:spPr>
            <a:xfrm>
              <a:off x="3154261" y="338511"/>
              <a:ext cx="5100506" cy="540651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352D03-A497-4A97-89B1-41EA91C4B912}"/>
                </a:ext>
              </a:extLst>
            </p:cNvPr>
            <p:cNvSpPr txBox="1"/>
            <p:nvPr/>
          </p:nvSpPr>
          <p:spPr>
            <a:xfrm>
              <a:off x="3290738" y="139544"/>
              <a:ext cx="4964029" cy="8286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700" b="1" i="1" dirty="0">
                  <a:solidFill>
                    <a:srgbClr val="8F774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ГЛАВНЫЙ ПОРТАЛ МОГИЛЕВА</a:t>
              </a:r>
            </a:p>
            <a:p>
              <a:endParaRPr lang="ru-RU" sz="500" dirty="0"/>
            </a:p>
          </p:txBody>
        </p: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61D397D-87B6-4AEB-9619-9AB2E6BE170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636" y="1326144"/>
            <a:ext cx="7987040" cy="18174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8B7E3CD-5DF9-4A67-8E5E-38335CD1CB1C}"/>
              </a:ext>
            </a:extLst>
          </p:cNvPr>
          <p:cNvSpPr txBox="1"/>
          <p:nvPr/>
        </p:nvSpPr>
        <p:spPr>
          <a:xfrm rot="21431562">
            <a:off x="2521009" y="1531916"/>
            <a:ext cx="72840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Выстраивайте отношения, а не охотьтесь за подписчиками. Выстраивание отношений в соцсетях - это больше, чем просто цифры. Находите сторонников, которые будут помогать вам вести соцсети, искать контент и адоптировать его. 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8582CBC-C18D-4DFA-9A02-1F2EB6073334}"/>
              </a:ext>
            </a:extLst>
          </p:cNvPr>
          <p:cNvGrpSpPr/>
          <p:nvPr/>
        </p:nvGrpSpPr>
        <p:grpSpPr>
          <a:xfrm>
            <a:off x="117445" y="3342498"/>
            <a:ext cx="5978554" cy="1653075"/>
            <a:chOff x="117447" y="3030020"/>
            <a:chExt cx="5978554" cy="1653075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42C0C795-BB9C-4D8C-9965-9A492F4ED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447" y="3030020"/>
              <a:ext cx="5978554" cy="16530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96ED469-7DCA-423E-A61B-729B657DD462}"/>
                </a:ext>
              </a:extLst>
            </p:cNvPr>
            <p:cNvSpPr txBox="1"/>
            <p:nvPr/>
          </p:nvSpPr>
          <p:spPr>
            <a:xfrm>
              <a:off x="369490" y="3333158"/>
              <a:ext cx="520289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50215" algn="just">
                <a:spcAft>
                  <a:spcPts val="800"/>
                </a:spcAft>
              </a:pP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5. Создайте контент-план. Следите за тематикой контента и вашими конкурентами,            а также анализируйте частоту публикаций. Важна насмотренность!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79D261B-5209-454C-950C-8D5476123F9A}"/>
              </a:ext>
            </a:extLst>
          </p:cNvPr>
          <p:cNvGrpSpPr/>
          <p:nvPr/>
        </p:nvGrpSpPr>
        <p:grpSpPr>
          <a:xfrm>
            <a:off x="6095998" y="3316172"/>
            <a:ext cx="5978554" cy="1555639"/>
            <a:chOff x="5965971" y="3007336"/>
            <a:chExt cx="5978554" cy="1555639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679F1258-9517-4CA0-82B6-F763A4C19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971" y="3007336"/>
              <a:ext cx="5978554" cy="155563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649C527-62F7-4266-AB07-C1BE41786071}"/>
                </a:ext>
              </a:extLst>
            </p:cNvPr>
            <p:cNvSpPr txBox="1"/>
            <p:nvPr/>
          </p:nvSpPr>
          <p:spPr>
            <a:xfrm rot="21407052">
              <a:off x="6227776" y="3215518"/>
              <a:ext cx="545494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50215" algn="just">
                <a:spcAft>
                  <a:spcPts val="800"/>
                </a:spcAft>
              </a:pP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6. Автоматизируйте процессы. Упростите себе работу, используя отложенный постинг, сервисы аналитики.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A66480F-6451-4B0F-9CF7-4AA1FA0B8234}"/>
              </a:ext>
            </a:extLst>
          </p:cNvPr>
          <p:cNvGrpSpPr/>
          <p:nvPr/>
        </p:nvGrpSpPr>
        <p:grpSpPr>
          <a:xfrm>
            <a:off x="1903290" y="5070697"/>
            <a:ext cx="6780842" cy="1479188"/>
            <a:chOff x="2760666" y="5007070"/>
            <a:chExt cx="6780842" cy="1479188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0E1AAE54-77FA-4CC8-88BC-C30FE0F3C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666" y="5007070"/>
              <a:ext cx="6780842" cy="14791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62DC70A-2D68-4EC6-8EFE-815C0BA3586A}"/>
                </a:ext>
              </a:extLst>
            </p:cNvPr>
            <p:cNvSpPr txBox="1"/>
            <p:nvPr/>
          </p:nvSpPr>
          <p:spPr>
            <a:xfrm rot="21366437">
              <a:off x="3169419" y="5213123"/>
              <a:ext cx="610169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50215" algn="just">
                <a:spcAft>
                  <a:spcPts val="800"/>
                </a:spcAft>
              </a:pP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7. Используйте графику. Визуальные элементы, такие как карусели, анимация, видеоконтент и GIF, привлекают внимание.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8260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FFE372E-CEB3-4B36-B351-D265E479B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"/>
            <a:ext cx="12192003" cy="6857998"/>
          </a:xfrm>
          <a:prstGeom prst="rect">
            <a:avLst/>
          </a:prstGeom>
        </p:spPr>
      </p:pic>
      <p:sp>
        <p:nvSpPr>
          <p:cNvPr id="8" name="Прямоугольник: один скругленный угол 7">
            <a:extLst>
              <a:ext uri="{FF2B5EF4-FFF2-40B4-BE49-F238E27FC236}">
                <a16:creationId xmlns:a16="http://schemas.microsoft.com/office/drawing/2014/main" id="{D3BFA71D-E672-44C8-BD6D-B064A91D0433}"/>
              </a:ext>
            </a:extLst>
          </p:cNvPr>
          <p:cNvSpPr/>
          <p:nvPr/>
        </p:nvSpPr>
        <p:spPr>
          <a:xfrm rot="5400000" flipH="1">
            <a:off x="2862631" y="-2801120"/>
            <a:ext cx="903222" cy="6511039"/>
          </a:xfrm>
          <a:prstGeom prst="round1Rect">
            <a:avLst/>
          </a:prstGeom>
          <a:solidFill>
            <a:srgbClr val="B9A27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F892D9-E9CB-4144-A173-5A9408A23DD2}"/>
              </a:ext>
            </a:extLst>
          </p:cNvPr>
          <p:cNvSpPr txBox="1"/>
          <p:nvPr/>
        </p:nvSpPr>
        <p:spPr>
          <a:xfrm>
            <a:off x="652065" y="46482"/>
            <a:ext cx="570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>
              <a:spcAft>
                <a:spcPts val="800"/>
              </a:spcAft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Дистрибуция контента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9EE8B0C-8C07-41E3-8395-EBDD28D12D86}"/>
              </a:ext>
            </a:extLst>
          </p:cNvPr>
          <p:cNvSpPr/>
          <p:nvPr/>
        </p:nvSpPr>
        <p:spPr>
          <a:xfrm>
            <a:off x="0" y="0"/>
            <a:ext cx="117446" cy="5546054"/>
          </a:xfrm>
          <a:prstGeom prst="rect">
            <a:avLst/>
          </a:prstGeom>
          <a:solidFill>
            <a:srgbClr val="B9A27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6A55F4D-6B8A-4FF3-BD5B-7D7CC9357D49}"/>
              </a:ext>
            </a:extLst>
          </p:cNvPr>
          <p:cNvSpPr/>
          <p:nvPr/>
        </p:nvSpPr>
        <p:spPr>
          <a:xfrm>
            <a:off x="12074554" y="1311945"/>
            <a:ext cx="117446" cy="5546054"/>
          </a:xfrm>
          <a:prstGeom prst="rect">
            <a:avLst/>
          </a:prstGeom>
          <a:solidFill>
            <a:srgbClr val="B9A27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77824B96-A3F3-442F-B169-4C84065951AA}"/>
              </a:ext>
            </a:extLst>
          </p:cNvPr>
          <p:cNvGrpSpPr/>
          <p:nvPr/>
        </p:nvGrpSpPr>
        <p:grpSpPr>
          <a:xfrm>
            <a:off x="8196044" y="46482"/>
            <a:ext cx="3790439" cy="4122846"/>
            <a:chOff x="3154261" y="139544"/>
            <a:chExt cx="5100506" cy="5605477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6964892-03ED-4FF1-820A-8AE04881C7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2" t="8686" r="15107" b="14617"/>
            <a:stretch/>
          </p:blipFill>
          <p:spPr>
            <a:xfrm>
              <a:off x="3154261" y="338511"/>
              <a:ext cx="5100506" cy="540651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352D03-A497-4A97-89B1-41EA91C4B912}"/>
                </a:ext>
              </a:extLst>
            </p:cNvPr>
            <p:cNvSpPr txBox="1"/>
            <p:nvPr/>
          </p:nvSpPr>
          <p:spPr>
            <a:xfrm>
              <a:off x="3290738" y="139544"/>
              <a:ext cx="4964029" cy="6517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i="1" dirty="0">
                  <a:solidFill>
                    <a:srgbClr val="8F774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ГЛАВНЫЙ ПОРТАЛ МОГИЛЕВА</a:t>
              </a:r>
            </a:p>
            <a:p>
              <a:endParaRPr lang="ru-RU" sz="500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0810943-ECE2-48C8-805C-57A70403DBA6}"/>
              </a:ext>
            </a:extLst>
          </p:cNvPr>
          <p:cNvSpPr txBox="1"/>
          <p:nvPr/>
        </p:nvSpPr>
        <p:spPr>
          <a:xfrm>
            <a:off x="652065" y="2144838"/>
            <a:ext cx="738458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первоисточник всех городских новостей;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официальная информация от руководства города;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волнующие вопросы горожан;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актуальные новости;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и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видеорепортажи;</a:t>
            </a: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еще много интересного о жизни города!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099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FFE372E-CEB3-4B36-B351-D265E479B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"/>
            <a:ext cx="12192003" cy="6857998"/>
          </a:xfrm>
          <a:prstGeom prst="rect">
            <a:avLst/>
          </a:prstGeom>
        </p:spPr>
      </p:pic>
      <p:sp>
        <p:nvSpPr>
          <p:cNvPr id="8" name="Прямоугольник: один скругленный угол 7">
            <a:extLst>
              <a:ext uri="{FF2B5EF4-FFF2-40B4-BE49-F238E27FC236}">
                <a16:creationId xmlns:a16="http://schemas.microsoft.com/office/drawing/2014/main" id="{D3BFA71D-E672-44C8-BD6D-B064A91D0433}"/>
              </a:ext>
            </a:extLst>
          </p:cNvPr>
          <p:cNvSpPr/>
          <p:nvPr/>
        </p:nvSpPr>
        <p:spPr>
          <a:xfrm rot="5400000" flipH="1">
            <a:off x="2862631" y="-2801120"/>
            <a:ext cx="903222" cy="6511039"/>
          </a:xfrm>
          <a:prstGeom prst="round1Rect">
            <a:avLst/>
          </a:prstGeom>
          <a:solidFill>
            <a:srgbClr val="B9A27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9EE8B0C-8C07-41E3-8395-EBDD28D12D86}"/>
              </a:ext>
            </a:extLst>
          </p:cNvPr>
          <p:cNvSpPr/>
          <p:nvPr/>
        </p:nvSpPr>
        <p:spPr>
          <a:xfrm>
            <a:off x="0" y="0"/>
            <a:ext cx="117446" cy="5546054"/>
          </a:xfrm>
          <a:prstGeom prst="rect">
            <a:avLst/>
          </a:prstGeom>
          <a:solidFill>
            <a:srgbClr val="B9A27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6A55F4D-6B8A-4FF3-BD5B-7D7CC9357D49}"/>
              </a:ext>
            </a:extLst>
          </p:cNvPr>
          <p:cNvSpPr/>
          <p:nvPr/>
        </p:nvSpPr>
        <p:spPr>
          <a:xfrm>
            <a:off x="12074554" y="1311945"/>
            <a:ext cx="117446" cy="5546054"/>
          </a:xfrm>
          <a:prstGeom prst="rect">
            <a:avLst/>
          </a:prstGeom>
          <a:solidFill>
            <a:srgbClr val="B9A27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21FB0A1E-4367-417E-A4EB-D0564A306233}"/>
              </a:ext>
            </a:extLst>
          </p:cNvPr>
          <p:cNvGrpSpPr/>
          <p:nvPr/>
        </p:nvGrpSpPr>
        <p:grpSpPr>
          <a:xfrm>
            <a:off x="10203810" y="0"/>
            <a:ext cx="1610685" cy="1731200"/>
            <a:chOff x="3154261" y="139544"/>
            <a:chExt cx="5100506" cy="5605477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8F690F9-59E7-40AC-B441-D5DCD3AA48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2" t="8686" r="15107" b="14617"/>
            <a:stretch/>
          </p:blipFill>
          <p:spPr>
            <a:xfrm>
              <a:off x="3154261" y="338511"/>
              <a:ext cx="5100506" cy="540651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5AF9FE-5672-4F87-8F4C-14BF64F9B6C7}"/>
                </a:ext>
              </a:extLst>
            </p:cNvPr>
            <p:cNvSpPr txBox="1"/>
            <p:nvPr/>
          </p:nvSpPr>
          <p:spPr>
            <a:xfrm>
              <a:off x="3290738" y="139544"/>
              <a:ext cx="4964029" cy="8286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700" b="1" i="1" dirty="0">
                  <a:solidFill>
                    <a:srgbClr val="8F774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ГЛАВНЫЙ ПОРТАЛ МОГИЛЕВА</a:t>
              </a:r>
            </a:p>
            <a:p>
              <a:endParaRPr lang="ru-RU" sz="50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1277AFC-F4A0-4118-BC94-EE926EA05E2A}"/>
              </a:ext>
            </a:extLst>
          </p:cNvPr>
          <p:cNvSpPr txBox="1"/>
          <p:nvPr/>
        </p:nvSpPr>
        <p:spPr>
          <a:xfrm>
            <a:off x="652065" y="46482"/>
            <a:ext cx="570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>
              <a:spcAft>
                <a:spcPts val="800"/>
              </a:spcAft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Наша команда</a:t>
            </a: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A0331FA5-5AE8-48B6-8848-3639F15F51CE}"/>
              </a:ext>
            </a:extLst>
          </p:cNvPr>
          <p:cNvGrpSpPr/>
          <p:nvPr/>
        </p:nvGrpSpPr>
        <p:grpSpPr>
          <a:xfrm>
            <a:off x="580035" y="1153476"/>
            <a:ext cx="3484525" cy="2522988"/>
            <a:chOff x="580035" y="1153476"/>
            <a:chExt cx="3484525" cy="2522988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B8348CC9-9126-420D-A905-00D48EF15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41" y="1153476"/>
              <a:ext cx="3414619" cy="227552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B9A275"/>
              </a:solidFill>
            </a:ln>
          </p:spPr>
        </p:pic>
        <p:sp>
          <p:nvSpPr>
            <p:cNvPr id="28" name="Прямоугольник: один скругленный угол 27">
              <a:extLst>
                <a:ext uri="{FF2B5EF4-FFF2-40B4-BE49-F238E27FC236}">
                  <a16:creationId xmlns:a16="http://schemas.microsoft.com/office/drawing/2014/main" id="{0ED0B2C3-726C-4814-B825-19655A96A358}"/>
                </a:ext>
              </a:extLst>
            </p:cNvPr>
            <p:cNvSpPr/>
            <p:nvPr/>
          </p:nvSpPr>
          <p:spPr>
            <a:xfrm>
              <a:off x="580035" y="3178615"/>
              <a:ext cx="2453987" cy="497849"/>
            </a:xfrm>
            <a:prstGeom prst="round1Rect">
              <a:avLst>
                <a:gd name="adj" fmla="val 0"/>
              </a:avLst>
            </a:prstGeom>
            <a:solidFill>
              <a:srgbClr val="B9A27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3F870E1-319F-42DF-9B33-1465BE7B653B}"/>
                </a:ext>
              </a:extLst>
            </p:cNvPr>
            <p:cNvSpPr txBox="1"/>
            <p:nvPr/>
          </p:nvSpPr>
          <p:spPr>
            <a:xfrm>
              <a:off x="719679" y="3189507"/>
              <a:ext cx="209902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Ольга</a:t>
              </a:r>
              <a:r>
                <a: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БУХОЛОВЦЕВА, администратор</a:t>
              </a:r>
              <a:endParaRPr lang="ru-RU" sz="1200" dirty="0"/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8585039C-FFB6-43D0-A154-188C0287EF44}"/>
              </a:ext>
            </a:extLst>
          </p:cNvPr>
          <p:cNvGrpSpPr/>
          <p:nvPr/>
        </p:nvGrpSpPr>
        <p:grpSpPr>
          <a:xfrm>
            <a:off x="7611807" y="177672"/>
            <a:ext cx="2133229" cy="3622360"/>
            <a:chOff x="7573724" y="224743"/>
            <a:chExt cx="2133229" cy="3622360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FF9B3E62-2DE4-4EC9-A546-26F0BFD66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1291" y="224743"/>
              <a:ext cx="1998096" cy="356321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B9A275"/>
              </a:solidFill>
            </a:ln>
          </p:spPr>
        </p:pic>
        <p:sp>
          <p:nvSpPr>
            <p:cNvPr id="33" name="Прямоугольник: один скругленный угол 32">
              <a:extLst>
                <a:ext uri="{FF2B5EF4-FFF2-40B4-BE49-F238E27FC236}">
                  <a16:creationId xmlns:a16="http://schemas.microsoft.com/office/drawing/2014/main" id="{A98023EB-F04A-4D13-89C4-9ECD8A03F64C}"/>
                </a:ext>
              </a:extLst>
            </p:cNvPr>
            <p:cNvSpPr/>
            <p:nvPr/>
          </p:nvSpPr>
          <p:spPr>
            <a:xfrm>
              <a:off x="7573724" y="3412379"/>
              <a:ext cx="2133229" cy="434724"/>
            </a:xfrm>
            <a:prstGeom prst="round1Rect">
              <a:avLst>
                <a:gd name="adj" fmla="val 0"/>
              </a:avLst>
            </a:prstGeom>
            <a:solidFill>
              <a:srgbClr val="B9A27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E2F5BB7-6C7A-4648-8848-0E1C4E64150C}"/>
                </a:ext>
              </a:extLst>
            </p:cNvPr>
            <p:cNvSpPr txBox="1"/>
            <p:nvPr/>
          </p:nvSpPr>
          <p:spPr>
            <a:xfrm>
              <a:off x="7728007" y="3403291"/>
              <a:ext cx="1824661" cy="4031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Елена</a:t>
              </a:r>
              <a:r>
                <a: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ДОЛОВА,</a:t>
              </a:r>
            </a:p>
            <a:p>
              <a:pPr algn="ctr"/>
              <a:r>
                <a: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редактор</a:t>
              </a:r>
              <a:endParaRPr lang="ru-RU" sz="1200" dirty="0"/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4622BCEC-0D5C-49B2-B038-61C6FA3C1A4F}"/>
              </a:ext>
            </a:extLst>
          </p:cNvPr>
          <p:cNvGrpSpPr/>
          <p:nvPr/>
        </p:nvGrpSpPr>
        <p:grpSpPr>
          <a:xfrm>
            <a:off x="1415029" y="3810041"/>
            <a:ext cx="2890187" cy="2836972"/>
            <a:chOff x="1415029" y="3810041"/>
            <a:chExt cx="2890187" cy="2836972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EF7F93C3-DF13-47DC-84F9-80F35BA1F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8208" y="3810041"/>
              <a:ext cx="2807008" cy="278619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</p:pic>
        <p:sp>
          <p:nvSpPr>
            <p:cNvPr id="35" name="Прямоугольник: один скругленный угол 34">
              <a:extLst>
                <a:ext uri="{FF2B5EF4-FFF2-40B4-BE49-F238E27FC236}">
                  <a16:creationId xmlns:a16="http://schemas.microsoft.com/office/drawing/2014/main" id="{844FFB7F-51B3-42A4-B082-6E6204567EA3}"/>
                </a:ext>
              </a:extLst>
            </p:cNvPr>
            <p:cNvSpPr/>
            <p:nvPr/>
          </p:nvSpPr>
          <p:spPr>
            <a:xfrm>
              <a:off x="1415029" y="6149164"/>
              <a:ext cx="2453987" cy="497849"/>
            </a:xfrm>
            <a:prstGeom prst="round1Rect">
              <a:avLst>
                <a:gd name="adj" fmla="val 0"/>
              </a:avLst>
            </a:prstGeom>
            <a:solidFill>
              <a:srgbClr val="B9A27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9D46E9B-CE50-4306-8BB9-C7FA9036175B}"/>
                </a:ext>
              </a:extLst>
            </p:cNvPr>
            <p:cNvSpPr txBox="1"/>
            <p:nvPr/>
          </p:nvSpPr>
          <p:spPr>
            <a:xfrm>
              <a:off x="1563062" y="6160056"/>
              <a:ext cx="209902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Влад</a:t>
              </a:r>
              <a:r>
                <a: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ЖИГАДЛО,</a:t>
              </a:r>
            </a:p>
            <a:p>
              <a:pPr algn="ctr"/>
              <a:r>
                <a: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фотограф</a:t>
              </a:r>
              <a:endParaRPr lang="ru-RU" sz="1200" dirty="0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42642EC1-4585-487C-8AB0-31CA7708B606}"/>
              </a:ext>
            </a:extLst>
          </p:cNvPr>
          <p:cNvGrpSpPr/>
          <p:nvPr/>
        </p:nvGrpSpPr>
        <p:grpSpPr>
          <a:xfrm>
            <a:off x="4637936" y="2102918"/>
            <a:ext cx="2298536" cy="3275934"/>
            <a:chOff x="4708847" y="2593591"/>
            <a:chExt cx="2298536" cy="3275934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57735C7F-EED9-46D6-8583-9E6C8FA6DA07}"/>
                </a:ext>
              </a:extLst>
            </p:cNvPr>
            <p:cNvGrpSpPr/>
            <p:nvPr/>
          </p:nvGrpSpPr>
          <p:grpSpPr>
            <a:xfrm>
              <a:off x="4708847" y="2593591"/>
              <a:ext cx="2298536" cy="3275934"/>
              <a:chOff x="7787619" y="454399"/>
              <a:chExt cx="2298536" cy="3275934"/>
            </a:xfrm>
          </p:grpSpPr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9D31DEF4-EB9B-4E85-9E46-D5916533F6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1085" y="454399"/>
                <a:ext cx="2133229" cy="3201094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B9A275"/>
                </a:solidFill>
              </a:ln>
            </p:spPr>
          </p:pic>
          <p:sp>
            <p:nvSpPr>
              <p:cNvPr id="37" name="Прямоугольник: один скругленный угол 36">
                <a:extLst>
                  <a:ext uri="{FF2B5EF4-FFF2-40B4-BE49-F238E27FC236}">
                    <a16:creationId xmlns:a16="http://schemas.microsoft.com/office/drawing/2014/main" id="{88FE16B3-CD5A-440E-8814-36FEC3EF5C7C}"/>
                  </a:ext>
                </a:extLst>
              </p:cNvPr>
              <p:cNvSpPr/>
              <p:nvPr/>
            </p:nvSpPr>
            <p:spPr>
              <a:xfrm>
                <a:off x="7787619" y="3232484"/>
                <a:ext cx="2298536" cy="497849"/>
              </a:xfrm>
              <a:prstGeom prst="round1Rect">
                <a:avLst>
                  <a:gd name="adj" fmla="val 0"/>
                </a:avLst>
              </a:prstGeom>
              <a:solidFill>
                <a:srgbClr val="B9A27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B3ED72D-8CAB-4BCC-940F-F3EA05B04921}"/>
                </a:ext>
              </a:extLst>
            </p:cNvPr>
            <p:cNvSpPr txBox="1"/>
            <p:nvPr/>
          </p:nvSpPr>
          <p:spPr>
            <a:xfrm>
              <a:off x="4865898" y="5384384"/>
              <a:ext cx="196605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Алина САВОШ,</a:t>
              </a:r>
            </a:p>
            <a:p>
              <a:pPr algn="ctr"/>
              <a:r>
                <a: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корреспондент</a:t>
              </a:r>
              <a:endParaRPr lang="ru-RU" sz="1200" dirty="0"/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1A402678-5BF7-4110-AE5D-DE6363BF0257}"/>
              </a:ext>
            </a:extLst>
          </p:cNvPr>
          <p:cNvGrpSpPr/>
          <p:nvPr/>
        </p:nvGrpSpPr>
        <p:grpSpPr>
          <a:xfrm>
            <a:off x="7214434" y="4084972"/>
            <a:ext cx="4020743" cy="2692922"/>
            <a:chOff x="7507553" y="3954091"/>
            <a:chExt cx="4020743" cy="2692922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BCBC61CE-8838-45E7-87ED-C756758EB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7553" y="3954091"/>
              <a:ext cx="3964768" cy="264214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</p:pic>
        <p:sp>
          <p:nvSpPr>
            <p:cNvPr id="39" name="Прямоугольник: один скругленный угол 38">
              <a:extLst>
                <a:ext uri="{FF2B5EF4-FFF2-40B4-BE49-F238E27FC236}">
                  <a16:creationId xmlns:a16="http://schemas.microsoft.com/office/drawing/2014/main" id="{B3809566-00A8-452B-B100-DDCB13DAA415}"/>
                </a:ext>
              </a:extLst>
            </p:cNvPr>
            <p:cNvSpPr/>
            <p:nvPr/>
          </p:nvSpPr>
          <p:spPr>
            <a:xfrm>
              <a:off x="9229760" y="6149164"/>
              <a:ext cx="2298536" cy="497849"/>
            </a:xfrm>
            <a:prstGeom prst="round1Rect">
              <a:avLst>
                <a:gd name="adj" fmla="val 0"/>
              </a:avLst>
            </a:prstGeom>
            <a:solidFill>
              <a:srgbClr val="B9A27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441FAAA-FCAC-4027-BCEB-AE7452D420F6}"/>
                </a:ext>
              </a:extLst>
            </p:cNvPr>
            <p:cNvSpPr txBox="1"/>
            <p:nvPr/>
          </p:nvSpPr>
          <p:spPr>
            <a:xfrm>
              <a:off x="9377792" y="6160056"/>
              <a:ext cx="196605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Анна СТАШКЕВИЧ,</a:t>
              </a:r>
            </a:p>
            <a:p>
              <a:pPr algn="ctr"/>
              <a:r>
                <a: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видеограф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81353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FFE372E-CEB3-4B36-B351-D265E479B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"/>
            <a:ext cx="12192003" cy="6857998"/>
          </a:xfrm>
          <a:prstGeom prst="rect">
            <a:avLst/>
          </a:prstGeom>
        </p:spPr>
      </p:pic>
      <p:sp>
        <p:nvSpPr>
          <p:cNvPr id="8" name="Прямоугольник: один скругленный угол 7">
            <a:extLst>
              <a:ext uri="{FF2B5EF4-FFF2-40B4-BE49-F238E27FC236}">
                <a16:creationId xmlns:a16="http://schemas.microsoft.com/office/drawing/2014/main" id="{D3BFA71D-E672-44C8-BD6D-B064A91D0433}"/>
              </a:ext>
            </a:extLst>
          </p:cNvPr>
          <p:cNvSpPr/>
          <p:nvPr/>
        </p:nvSpPr>
        <p:spPr>
          <a:xfrm rot="5400000" flipH="1">
            <a:off x="2862631" y="-2801120"/>
            <a:ext cx="903222" cy="6511039"/>
          </a:xfrm>
          <a:prstGeom prst="round1Rect">
            <a:avLst/>
          </a:prstGeom>
          <a:solidFill>
            <a:srgbClr val="B9A27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9EE8B0C-8C07-41E3-8395-EBDD28D12D86}"/>
              </a:ext>
            </a:extLst>
          </p:cNvPr>
          <p:cNvSpPr/>
          <p:nvPr/>
        </p:nvSpPr>
        <p:spPr>
          <a:xfrm>
            <a:off x="0" y="0"/>
            <a:ext cx="117446" cy="5546054"/>
          </a:xfrm>
          <a:prstGeom prst="rect">
            <a:avLst/>
          </a:prstGeom>
          <a:solidFill>
            <a:srgbClr val="B9A27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6A55F4D-6B8A-4FF3-BD5B-7D7CC9357D49}"/>
              </a:ext>
            </a:extLst>
          </p:cNvPr>
          <p:cNvSpPr/>
          <p:nvPr/>
        </p:nvSpPr>
        <p:spPr>
          <a:xfrm>
            <a:off x="12074554" y="1311945"/>
            <a:ext cx="117446" cy="5546054"/>
          </a:xfrm>
          <a:prstGeom prst="rect">
            <a:avLst/>
          </a:prstGeom>
          <a:solidFill>
            <a:srgbClr val="B9A27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21FB0A1E-4367-417E-A4EB-D0564A306233}"/>
              </a:ext>
            </a:extLst>
          </p:cNvPr>
          <p:cNvGrpSpPr/>
          <p:nvPr/>
        </p:nvGrpSpPr>
        <p:grpSpPr>
          <a:xfrm>
            <a:off x="10203810" y="0"/>
            <a:ext cx="1610685" cy="1731200"/>
            <a:chOff x="3154261" y="139544"/>
            <a:chExt cx="5100506" cy="5605477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8F690F9-59E7-40AC-B441-D5DCD3AA48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2" t="8686" r="15107" b="14617"/>
            <a:stretch/>
          </p:blipFill>
          <p:spPr>
            <a:xfrm>
              <a:off x="3154261" y="338511"/>
              <a:ext cx="5100506" cy="540651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5AF9FE-5672-4F87-8F4C-14BF64F9B6C7}"/>
                </a:ext>
              </a:extLst>
            </p:cNvPr>
            <p:cNvSpPr txBox="1"/>
            <p:nvPr/>
          </p:nvSpPr>
          <p:spPr>
            <a:xfrm>
              <a:off x="3290738" y="139544"/>
              <a:ext cx="4964029" cy="8286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700" b="1" i="1" dirty="0">
                  <a:solidFill>
                    <a:srgbClr val="8F774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ГЛАВНЫЙ ПОРТАЛ МОГИЛЕВА</a:t>
              </a:r>
            </a:p>
            <a:p>
              <a:endParaRPr lang="ru-RU" sz="500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2270D7A-34BE-45F7-A453-0FC43AEFFEA9}"/>
              </a:ext>
            </a:extLst>
          </p:cNvPr>
          <p:cNvSpPr txBox="1"/>
          <p:nvPr/>
        </p:nvSpPr>
        <p:spPr>
          <a:xfrm>
            <a:off x="652065" y="46482"/>
            <a:ext cx="570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>
              <a:spcAft>
                <a:spcPts val="800"/>
              </a:spcAft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Где нас найти?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34071BA-D3AA-46B5-8FE9-C43A94FCD75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32" y="1731198"/>
            <a:ext cx="4501820" cy="450182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8D5D38E-35C0-4770-BEBC-5496789FD55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77" y="1731198"/>
            <a:ext cx="4501820" cy="450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86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FFE372E-CEB3-4B36-B351-D265E479B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"/>
            <a:ext cx="12192003" cy="6857998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9EE8B0C-8C07-41E3-8395-EBDD28D12D86}"/>
              </a:ext>
            </a:extLst>
          </p:cNvPr>
          <p:cNvSpPr/>
          <p:nvPr/>
        </p:nvSpPr>
        <p:spPr>
          <a:xfrm>
            <a:off x="0" y="0"/>
            <a:ext cx="117446" cy="5546054"/>
          </a:xfrm>
          <a:prstGeom prst="rect">
            <a:avLst/>
          </a:prstGeom>
          <a:solidFill>
            <a:srgbClr val="B9A27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6A55F4D-6B8A-4FF3-BD5B-7D7CC9357D49}"/>
              </a:ext>
            </a:extLst>
          </p:cNvPr>
          <p:cNvSpPr/>
          <p:nvPr/>
        </p:nvSpPr>
        <p:spPr>
          <a:xfrm>
            <a:off x="12074554" y="1311945"/>
            <a:ext cx="117446" cy="5546054"/>
          </a:xfrm>
          <a:prstGeom prst="rect">
            <a:avLst/>
          </a:prstGeom>
          <a:solidFill>
            <a:srgbClr val="B9A27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21FB0A1E-4367-417E-A4EB-D0564A306233}"/>
              </a:ext>
            </a:extLst>
          </p:cNvPr>
          <p:cNvGrpSpPr/>
          <p:nvPr/>
        </p:nvGrpSpPr>
        <p:grpSpPr>
          <a:xfrm>
            <a:off x="10203810" y="0"/>
            <a:ext cx="1610685" cy="1731200"/>
            <a:chOff x="3154261" y="139544"/>
            <a:chExt cx="5100506" cy="5605477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8F690F9-59E7-40AC-B441-D5DCD3AA48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2" t="8686" r="15107" b="14617"/>
            <a:stretch/>
          </p:blipFill>
          <p:spPr>
            <a:xfrm>
              <a:off x="3154261" y="338511"/>
              <a:ext cx="5100506" cy="540651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5AF9FE-5672-4F87-8F4C-14BF64F9B6C7}"/>
                </a:ext>
              </a:extLst>
            </p:cNvPr>
            <p:cNvSpPr txBox="1"/>
            <p:nvPr/>
          </p:nvSpPr>
          <p:spPr>
            <a:xfrm>
              <a:off x="3290738" y="139544"/>
              <a:ext cx="4964029" cy="8286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700" b="1" i="1" dirty="0">
                  <a:solidFill>
                    <a:srgbClr val="8F774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ГЛАВНЫЙ ПОРТАЛ МОГИЛЕВА</a:t>
              </a:r>
            </a:p>
            <a:p>
              <a:endParaRPr lang="ru-RU" sz="500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2270D7A-34BE-45F7-A453-0FC43AEFFEA9}"/>
              </a:ext>
            </a:extLst>
          </p:cNvPr>
          <p:cNvSpPr txBox="1"/>
          <p:nvPr/>
        </p:nvSpPr>
        <p:spPr>
          <a:xfrm>
            <a:off x="1945906" y="2104743"/>
            <a:ext cx="8903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>
              <a:spcAft>
                <a:spcPts val="800"/>
              </a:spcAft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5C1C1A-37AC-4819-92AB-3B72846AEB6D}"/>
              </a:ext>
            </a:extLst>
          </p:cNvPr>
          <p:cNvSpPr txBox="1"/>
          <p:nvPr/>
        </p:nvSpPr>
        <p:spPr>
          <a:xfrm>
            <a:off x="4243136" y="3000502"/>
            <a:ext cx="3920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>
              <a:spcAft>
                <a:spcPts val="800"/>
              </a:spcAft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Вопросы?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F8A8CC3-583B-40B0-BFD2-FF80301C660D}"/>
              </a:ext>
            </a:extLst>
          </p:cNvPr>
          <p:cNvCxnSpPr/>
          <p:nvPr/>
        </p:nvCxnSpPr>
        <p:spPr>
          <a:xfrm>
            <a:off x="3118586" y="2926080"/>
            <a:ext cx="6169793" cy="0"/>
          </a:xfrm>
          <a:prstGeom prst="line">
            <a:avLst/>
          </a:prstGeom>
          <a:ln w="38100">
            <a:solidFill>
              <a:srgbClr val="B9A27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: один скругленный угол 16">
            <a:extLst>
              <a:ext uri="{FF2B5EF4-FFF2-40B4-BE49-F238E27FC236}">
                <a16:creationId xmlns:a16="http://schemas.microsoft.com/office/drawing/2014/main" id="{5BFAD51F-310D-4352-B7CE-9DA66F65E03F}"/>
              </a:ext>
            </a:extLst>
          </p:cNvPr>
          <p:cNvSpPr/>
          <p:nvPr/>
        </p:nvSpPr>
        <p:spPr>
          <a:xfrm rot="5400000" flipH="1" flipV="1">
            <a:off x="9063035" y="3844445"/>
            <a:ext cx="1506357" cy="4501508"/>
          </a:xfrm>
          <a:prstGeom prst="round1Rect">
            <a:avLst/>
          </a:prstGeom>
          <a:solidFill>
            <a:srgbClr val="B9A27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AA67A4-1235-46D9-AE06-E54A0EADF4DF}"/>
              </a:ext>
            </a:extLst>
          </p:cNvPr>
          <p:cNvSpPr txBox="1"/>
          <p:nvPr/>
        </p:nvSpPr>
        <p:spPr>
          <a:xfrm>
            <a:off x="7873465" y="5597937"/>
            <a:ext cx="4241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Ольга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БУХОЛОВЦЕВА</a:t>
            </a: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+375 (44) 511 12 11</a:t>
            </a:r>
          </a:p>
        </p:txBody>
      </p:sp>
    </p:spTree>
    <p:extLst>
      <p:ext uri="{BB962C8B-B14F-4D97-AF65-F5344CB8AC3E}">
        <p14:creationId xmlns:p14="http://schemas.microsoft.com/office/powerpoint/2010/main" val="3762258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299</Words>
  <Application>Microsoft Office PowerPoint</Application>
  <PresentationFormat>Широкоэкранный</PresentationFormat>
  <Paragraphs>54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Селюкова Екатерина Игоревна</cp:lastModifiedBy>
  <cp:revision>23</cp:revision>
  <dcterms:created xsi:type="dcterms:W3CDTF">2023-07-13T10:34:56Z</dcterms:created>
  <dcterms:modified xsi:type="dcterms:W3CDTF">2023-07-18T08:56:39Z</dcterms:modified>
</cp:coreProperties>
</file>