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304" r:id="rId5"/>
    <p:sldId id="260" r:id="rId6"/>
    <p:sldId id="258" r:id="rId7"/>
    <p:sldId id="266" r:id="rId8"/>
    <p:sldId id="267" r:id="rId9"/>
    <p:sldId id="305" r:id="rId10"/>
    <p:sldId id="306" r:id="rId11"/>
    <p:sldId id="307" r:id="rId12"/>
    <p:sldId id="303" r:id="rId13"/>
    <p:sldId id="261" r:id="rId14"/>
    <p:sldId id="262" r:id="rId15"/>
    <p:sldId id="264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839"/>
    <a:srgbClr val="69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0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62933" y="-9800"/>
            <a:ext cx="12261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1CCAC8E7-00F3-4768-9169-7C3B37C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44001"/>
            <a:ext cx="11435801" cy="487166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ИНФОРМАЦИЯ О СТРАТЕГИИ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УСТОЙЧИВОГО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РАЗВИТИЯ МОГИЛЕВСКОЙ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ОБЛАСТИ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ПЕРИОД ДО 2035 ГОДА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ЦЕЛЯХ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УСТОЙЧИВОГО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РАЗВИТИЯ</a:t>
            </a:r>
            <a:endParaRPr lang="en-US" dirty="0">
              <a:solidFill>
                <a:srgbClr val="55A839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-62933" y="4874158"/>
            <a:ext cx="9173933" cy="853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2382"/>
          <a:stretch/>
        </p:blipFill>
        <p:spPr>
          <a:xfrm rot="10800000">
            <a:off x="2997478" y="459001"/>
            <a:ext cx="9218522" cy="853514"/>
          </a:xfrm>
          <a:prstGeom prst="rect">
            <a:avLst/>
          </a:prstGeom>
        </p:spPr>
      </p:pic>
      <p:pic>
        <p:nvPicPr>
          <p:cNvPr id="1026" name="Picture 2" descr="https://sdgs.by/dist/img/all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76" y="3564000"/>
            <a:ext cx="7560000" cy="23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459000"/>
            <a:ext cx="11250191" cy="59399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0" y="-3124"/>
            <a:ext cx="9175275" cy="853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00" y="850390"/>
            <a:ext cx="1107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Могилевская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область с населением более 1 миллиона человек является устойчиво развивающимся регионом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обладающим благоприятными и безопасными условиями для жизни, развития </a:t>
            </a:r>
            <a:r>
              <a:rPr lang="ru-RU" sz="2400" b="1" dirty="0" smtClean="0">
                <a:latin typeface="+mj-lt"/>
              </a:rPr>
              <a:t>                     и </a:t>
            </a:r>
            <a:r>
              <a:rPr lang="ru-RU" sz="2400" b="1" dirty="0">
                <a:latin typeface="+mj-lt"/>
              </a:rPr>
              <a:t>самореализации граждан</a:t>
            </a:r>
            <a:r>
              <a:rPr lang="ru-RU" sz="2400" b="1" dirty="0" smtClean="0">
                <a:latin typeface="+mj-lt"/>
              </a:rPr>
              <a:t>;</a:t>
            </a: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опирающимся на развитую диверсифицированную «зеленую» экономику, главными драйверами роста которой выступают </a:t>
            </a:r>
            <a:r>
              <a:rPr lang="ru-RU" sz="2400" b="1" dirty="0" err="1">
                <a:latin typeface="+mj-lt"/>
              </a:rPr>
              <a:t>экологизация</a:t>
            </a:r>
            <a:r>
              <a:rPr lang="ru-RU" sz="2400" b="1" dirty="0">
                <a:latin typeface="+mj-lt"/>
              </a:rPr>
              <a:t> и </a:t>
            </a:r>
            <a:r>
              <a:rPr lang="ru-RU" sz="2400" b="1" dirty="0" err="1">
                <a:latin typeface="+mj-lt"/>
              </a:rPr>
              <a:t>цифровизация</a:t>
            </a:r>
            <a:r>
              <a:rPr lang="ru-RU" sz="2400" b="1" dirty="0">
                <a:latin typeface="+mj-lt"/>
              </a:rPr>
              <a:t>, рациональное использование местных сырьевых ресурсов и циркулярная экономика (основанная на возобновлении ресурсов</a:t>
            </a:r>
            <a:r>
              <a:rPr lang="ru-RU" sz="2400" b="1" dirty="0" smtClean="0">
                <a:latin typeface="+mj-lt"/>
              </a:rPr>
              <a:t>);</a:t>
            </a:r>
            <a:endParaRPr lang="ru-RU" sz="2400" b="1" dirty="0">
              <a:latin typeface="+mj-lt"/>
            </a:endParaRPr>
          </a:p>
        </p:txBody>
      </p:sp>
      <p:pic>
        <p:nvPicPr>
          <p:cNvPr id="7170" name="Picture 2" descr="https://promo-export.by/assets/images/Site_Oblast_Mogilev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50" y="4356270"/>
            <a:ext cx="3609849" cy="24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459000"/>
            <a:ext cx="11250191" cy="59399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0" y="-3124"/>
            <a:ext cx="9175275" cy="853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00" y="850390"/>
            <a:ext cx="1107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характеризующимся </a:t>
            </a:r>
            <a:r>
              <a:rPr lang="ru-RU" sz="2400" b="1" dirty="0">
                <a:latin typeface="+mj-lt"/>
              </a:rPr>
              <a:t>интеллектуально развитым, гуманным, поликультурным, справедливым, толерантным, инклюзивным, гендерно равноправным и социально ответственным обществом, сохраняющим этнокультурную идентичность</a:t>
            </a:r>
            <a:r>
              <a:rPr lang="ru-RU" sz="2400" b="1" dirty="0" smtClean="0">
                <a:latin typeface="+mj-lt"/>
              </a:rPr>
              <a:t>;</a:t>
            </a: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стремящимся к климатической нейтральности, минимизации воздействия </a:t>
            </a:r>
            <a:r>
              <a:rPr lang="ru-RU" sz="2400" b="1" dirty="0" smtClean="0">
                <a:latin typeface="+mj-lt"/>
              </a:rPr>
              <a:t>                           на </a:t>
            </a:r>
            <a:r>
              <a:rPr lang="ru-RU" sz="2400" b="1" dirty="0">
                <a:latin typeface="+mj-lt"/>
              </a:rPr>
              <a:t>окружающую среду, сохранению природных ресурсов и биоразнообразия; </a:t>
            </a:r>
            <a:endParaRPr lang="ru-RU" sz="2400" b="1" dirty="0" smtClean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отличающимся системой вовлеченного управления развитием, учитывающей интересы всех слоев населения, всех уровней административно-территориального деления и населенных пунктов, входящих в состав Могилевской области.</a:t>
            </a:r>
          </a:p>
        </p:txBody>
      </p:sp>
      <p:pic>
        <p:nvPicPr>
          <p:cNvPr id="6" name="Picture 2" descr="https://promo-export.by/assets/images/Site_Oblast_Mogilev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46" y="4372396"/>
            <a:ext cx="3609849" cy="24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9000"/>
            <a:ext cx="11195733" cy="59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0" y="6239610"/>
            <a:ext cx="9173933" cy="853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510" y="905290"/>
            <a:ext cx="11195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Этапы реализации Стратегии: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000" y="2041572"/>
            <a:ext cx="6885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Первый этап «Ориентация на будущие поколения» – с даты утверждения Стратегии по 2023 год. </a:t>
            </a:r>
            <a:endParaRPr lang="en-US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8000" y="3435457"/>
            <a:ext cx="7323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Второй этап «Десятилетие перехода к устойчивому развитию» – 2024–2030 годы. </a:t>
            </a:r>
            <a:endParaRPr lang="en-US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6000" y="4398003"/>
            <a:ext cx="6975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Третий этап «Обеспечение устойчивости процессов развития Могилевской области» – 2031–2035 годы. </a:t>
            </a:r>
            <a:endParaRPr lang="en-US" sz="24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1" y="2471033"/>
            <a:ext cx="652329" cy="341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671" y="3587919"/>
            <a:ext cx="652329" cy="341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671" y="4827464"/>
            <a:ext cx="652329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000"/>
            <a:ext cx="7446000" cy="549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66000" y="1089000"/>
            <a:ext cx="9765000" cy="3780000"/>
            <a:chOff x="1236000" y="1809000"/>
            <a:chExt cx="8175111" cy="3105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000" y="1809000"/>
              <a:ext cx="7443861" cy="3105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785429" y="2760231"/>
              <a:ext cx="7155000" cy="1087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latin typeface="+mj-lt"/>
                  <a:ea typeface="Times New Roman" panose="02020603050405020304" pitchFamily="18" charset="0"/>
                </a:rPr>
                <a:t>В 2023 году завершается реализация Первого этапа Стратегии. </a:t>
              </a:r>
              <a:endParaRPr lang="en-US" sz="4000" dirty="0">
                <a:latin typeface="+mj-lt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F97C6A0-EF41-4AF5-94FB-952CC4E6E6AB}"/>
                </a:ext>
              </a:extLst>
            </p:cNvPr>
            <p:cNvSpPr/>
            <p:nvPr/>
          </p:nvSpPr>
          <p:spPr>
            <a:xfrm>
              <a:off x="1236000" y="1899000"/>
              <a:ext cx="652500" cy="338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F97C6A0-EF41-4AF5-94FB-952CC4E6E6AB}"/>
                </a:ext>
              </a:extLst>
            </p:cNvPr>
            <p:cNvSpPr/>
            <p:nvPr/>
          </p:nvSpPr>
          <p:spPr>
            <a:xfrm>
              <a:off x="8758611" y="4464000"/>
              <a:ext cx="652500" cy="338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58498"/>
            <a:ext cx="9175275" cy="8535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016725" y="57493"/>
            <a:ext cx="917527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159000"/>
            <a:ext cx="11901000" cy="333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257" y="3803818"/>
            <a:ext cx="1134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j-lt"/>
                <a:ea typeface="Times New Roman" panose="02020603050405020304" pitchFamily="18" charset="0"/>
              </a:rPr>
              <a:t>Могилевская областная ассоциация местных Советов депутатов, </a:t>
            </a:r>
            <a:r>
              <a:rPr lang="ru-RU" sz="3200" dirty="0" smtClean="0">
                <a:latin typeface="+mj-lt"/>
                <a:ea typeface="Times New Roman" panose="02020603050405020304" pitchFamily="18" charset="0"/>
              </a:rPr>
              <a:t>с </a:t>
            </a:r>
            <a:r>
              <a:rPr lang="ru-RU" sz="3200" dirty="0">
                <a:latin typeface="+mj-lt"/>
                <a:ea typeface="Times New Roman" panose="02020603050405020304" pitchFamily="18" charset="0"/>
              </a:rPr>
              <a:t>2019 года (за 4 года) на принципах </a:t>
            </a:r>
            <a:r>
              <a:rPr lang="ru-RU" sz="3200" dirty="0" err="1">
                <a:latin typeface="+mj-lt"/>
                <a:ea typeface="Times New Roman" panose="02020603050405020304" pitchFamily="18" charset="0"/>
              </a:rPr>
              <a:t>софинансирования</a:t>
            </a:r>
            <a:r>
              <a:rPr lang="ru-RU" sz="3200" dirty="0">
                <a:latin typeface="+mj-lt"/>
                <a:ea typeface="Times New Roman" panose="02020603050405020304" pitchFamily="18" charset="0"/>
              </a:rPr>
              <a:t> смогла поддержать более  175 инициатив на сумму более 320 тысяч рублей.</a:t>
            </a:r>
            <a:endParaRPr lang="en-US" sz="3200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00" y="-180001"/>
            <a:ext cx="9175275" cy="853514"/>
          </a:xfrm>
          <a:prstGeom prst="rect">
            <a:avLst/>
          </a:prstGeom>
        </p:spPr>
      </p:pic>
      <p:pic>
        <p:nvPicPr>
          <p:cNvPr id="8194" name="Picture 2" descr="http://cherikov.gov.by/images/banners/as-deputato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0" y="99001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489" y="99001"/>
            <a:ext cx="406695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0" y="3362242"/>
            <a:ext cx="9175275" cy="8535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6000" y="3789000"/>
            <a:ext cx="1120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dirty="0" smtClean="0">
                <a:latin typeface="+mj-lt"/>
                <a:ea typeface="Times New Roman" panose="02020603050405020304" pitchFamily="18" charset="0"/>
              </a:rPr>
              <a:t>В процессы </a:t>
            </a:r>
            <a:r>
              <a:rPr lang="ru-RU" sz="3200" dirty="0">
                <a:latin typeface="+mj-lt"/>
                <a:ea typeface="Times New Roman" panose="02020603050405020304" pitchFamily="18" charset="0"/>
              </a:rPr>
              <a:t>достижения ЦУР включаются не только граждане, но и целые организации: 6 организаций Могилевской области уже подписали декларации </a:t>
            </a:r>
            <a:r>
              <a:rPr lang="ru-RU" sz="3200" dirty="0" smtClean="0">
                <a:latin typeface="+mj-lt"/>
                <a:ea typeface="Times New Roman" panose="02020603050405020304" pitchFamily="18" charset="0"/>
              </a:rPr>
              <a:t>                                 о </a:t>
            </a:r>
            <a:r>
              <a:rPr lang="ru-RU" sz="3200" dirty="0">
                <a:latin typeface="+mj-lt"/>
                <a:ea typeface="Times New Roman" panose="02020603050405020304" pitchFamily="18" charset="0"/>
              </a:rPr>
              <a:t>присоединении к достижению Целей устойчивого развития.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61000" cy="3422313"/>
          </a:xfrm>
          <a:prstGeom prst="rect">
            <a:avLst/>
          </a:prstGeom>
        </p:spPr>
      </p:pic>
      <p:pic>
        <p:nvPicPr>
          <p:cNvPr id="10244" name="Picture 4" descr="https://chlled.ru/local/templates/chl/img/diler-im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94833"/>
            <a:ext cx="4758862" cy="31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574" y="73644"/>
            <a:ext cx="3172575" cy="31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200" y="233432"/>
            <a:ext cx="9765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j-lt"/>
              </a:rPr>
              <a:t>Многое еще предстоит сделать. Мы находимся </a:t>
            </a:r>
            <a:r>
              <a:rPr lang="ru-RU" sz="3200" dirty="0" smtClean="0">
                <a:latin typeface="+mj-lt"/>
              </a:rPr>
              <a:t>                        в </a:t>
            </a:r>
            <a:r>
              <a:rPr lang="ru-RU" sz="3200" dirty="0">
                <a:latin typeface="+mj-lt"/>
              </a:rPr>
              <a:t>начале пути, очень важно объяснить жителям области, что такое Цели устойчивого развития. Понять всем, что в своей жизни и работе мы уже делаем многое для их достижения. Но очень важно свои действия соизмерять с интересами других. </a:t>
            </a:r>
            <a:endParaRPr lang="ru-RU" sz="3200" dirty="0" smtClean="0">
              <a:latin typeface="+mj-lt"/>
            </a:endParaRPr>
          </a:p>
          <a:p>
            <a:pPr algn="just"/>
            <a:endParaRPr lang="ru-RU" sz="3200" dirty="0">
              <a:latin typeface="+mj-lt"/>
            </a:endParaRPr>
          </a:p>
          <a:p>
            <a:pPr algn="just"/>
            <a:r>
              <a:rPr lang="ru-RU" sz="3200" dirty="0">
                <a:latin typeface="+mj-lt"/>
              </a:rPr>
              <a:t>Особая миссия – это осознание в каждом городе </a:t>
            </a:r>
            <a:r>
              <a:rPr lang="ru-RU" sz="3200" dirty="0" smtClean="0">
                <a:latin typeface="+mj-lt"/>
              </a:rPr>
              <a:t>                           и </a:t>
            </a:r>
            <a:r>
              <a:rPr lang="ru-RU" sz="3200" dirty="0">
                <a:latin typeface="+mj-lt"/>
              </a:rPr>
              <a:t>районе, на предприятии и в организации, что для них самое актуальное и что они могут сделать. Каждый человек, каждое мнение важно и может внести свой уникальный вклад в общее дело.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91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" y="6004486"/>
            <a:ext cx="9175275" cy="853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11266" name="Picture 2" descr="https://sun6-23.userapi.com/s/v1/ig2/QMkooTEeNP2N1K74PaV_VKJluVoM-fVUkiY2_s9x5hoQ-ygv_OqVBSbgEwFb2mqEH2nqLvspJnNiHgLwX-GtmbDe.jpg?size=864x1080&amp;quality=96&amp;crop=0,0,864,1080&amp;ava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r="32264"/>
          <a:stretch/>
        </p:blipFill>
        <p:spPr bwMode="auto">
          <a:xfrm>
            <a:off x="111000" y="54000"/>
            <a:ext cx="1861646" cy="67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9000"/>
            <a:ext cx="9675001" cy="59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5366" y="909000"/>
            <a:ext cx="9306267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Резолюция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Генеральной Ассамблеи ООН № 70/1 «Преобразование нашего мира: Повестка дня в области устойчивого развития на период до 2030 года»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включает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в себя список из 17 Целей устойчивого развития,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направленных на ликвидацию бедности, борьбу </a:t>
            </a:r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                               с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неравенством и несправедливостью, решение проблем, связанных с климатическими изменениями.</a:t>
            </a:r>
            <a:endParaRPr lang="en-US" sz="2800" b="1" dirty="0"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0" y="415558"/>
            <a:ext cx="9173933" cy="853442"/>
          </a:xfrm>
          <a:prstGeom prst="rect">
            <a:avLst/>
          </a:prstGeom>
        </p:spPr>
      </p:pic>
      <p:pic>
        <p:nvPicPr>
          <p:cNvPr id="7" name="Picture 2" descr="https://sdgs.by/dist/img/all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65" y="4161208"/>
            <a:ext cx="6732067" cy="20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9000"/>
            <a:ext cx="11195733" cy="59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0" y="6239610"/>
            <a:ext cx="9173933" cy="853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71" y="581836"/>
            <a:ext cx="11195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Целей Устойчивого Развития – это: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866" y="1700020"/>
            <a:ext cx="10800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ЦУР 1 ЛИКВИДАЦИЯ НИЩЕТЫ 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ЦУР </a:t>
            </a:r>
            <a:r>
              <a:rPr lang="ru-RU" sz="2800" b="1" dirty="0">
                <a:latin typeface="+mj-lt"/>
              </a:rPr>
              <a:t>2 ЛИКВИДАЦИЯ </a:t>
            </a:r>
            <a:r>
              <a:rPr lang="ru-RU" sz="2800" b="1" dirty="0" smtClean="0">
                <a:latin typeface="+mj-lt"/>
              </a:rPr>
              <a:t>ГОЛОДА</a:t>
            </a:r>
          </a:p>
          <a:p>
            <a:r>
              <a:rPr lang="ru-RU" sz="2800" b="1" dirty="0">
                <a:latin typeface="+mj-lt"/>
              </a:rPr>
              <a:t>ЦУР 3 ХОРОШЕЕ ЗДОРОВЬЕ И БЛАГОПОЛУЧИЕ 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>
                <a:latin typeface="+mj-lt"/>
              </a:rPr>
              <a:t>ЦУР 4 КАЧЕСТВЕННОЕ </a:t>
            </a:r>
            <a:r>
              <a:rPr lang="ru-RU" sz="2800" b="1" dirty="0" smtClean="0">
                <a:latin typeface="+mj-lt"/>
              </a:rPr>
              <a:t>ОБРАЗОВАНИЕ</a:t>
            </a:r>
          </a:p>
          <a:p>
            <a:r>
              <a:rPr lang="ru-RU" sz="2800" b="1" dirty="0">
                <a:latin typeface="+mj-lt"/>
              </a:rPr>
              <a:t>ЦУР 5 ГЕНДЕРНОЕ </a:t>
            </a:r>
            <a:r>
              <a:rPr lang="ru-RU" sz="2800" b="1" dirty="0" smtClean="0">
                <a:latin typeface="+mj-lt"/>
              </a:rPr>
              <a:t>РАВЕНСТВО</a:t>
            </a:r>
          </a:p>
          <a:p>
            <a:r>
              <a:rPr lang="ru-RU" sz="2800" b="1" dirty="0">
                <a:latin typeface="+mj-lt"/>
              </a:rPr>
              <a:t>ЦУР 6 ЧИСТАЯ ВОДА И САНИТАРИЯ 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>
                <a:latin typeface="+mj-lt"/>
              </a:rPr>
              <a:t>ЦУР 7 НЕДОРОГОСТОЯЩАЯ ЧИСТАЯ ЭНЕРГИЯ </a:t>
            </a:r>
          </a:p>
          <a:p>
            <a:r>
              <a:rPr lang="ru-RU" sz="2800" b="1" dirty="0">
                <a:latin typeface="+mj-lt"/>
              </a:rPr>
              <a:t>ЦУР 8 ДОСТОЙНАЯ РАБОТА И </a:t>
            </a:r>
            <a:r>
              <a:rPr lang="ru-RU" sz="2800" b="1" dirty="0" smtClean="0">
                <a:latin typeface="+mj-lt"/>
              </a:rPr>
              <a:t>ЭКОНОМИЧЕСКИЙ РОСТ </a:t>
            </a:r>
            <a:endParaRPr lang="ru-RU" sz="2800" b="1" dirty="0">
              <a:latin typeface="+mj-lt"/>
            </a:endParaRPr>
          </a:p>
          <a:p>
            <a:r>
              <a:rPr lang="ru-RU" sz="2800" b="1" dirty="0">
                <a:latin typeface="+mj-lt"/>
              </a:rPr>
              <a:t>ЦУР 9 ИНДУСТРИАЛИЗАЦИЯ, ИННОВАЦИЯ </a:t>
            </a:r>
            <a:r>
              <a:rPr lang="ru-RU" sz="2800" b="1" dirty="0" smtClean="0">
                <a:latin typeface="+mj-lt"/>
              </a:rPr>
              <a:t>И ИНФРАСТРУКТУРА </a:t>
            </a:r>
            <a:endParaRPr lang="ru-RU" sz="2800" b="1" dirty="0">
              <a:latin typeface="+mj-lt"/>
            </a:endParaRPr>
          </a:p>
        </p:txBody>
      </p:sp>
      <p:pic>
        <p:nvPicPr>
          <p:cNvPr id="18" name="Рисунок 17" descr="https://www.belstat.gov.by/upload-belstat/upload-belstat-image/SDG/1_no_povert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72" y="5755425"/>
            <a:ext cx="895924" cy="89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www.belstat.gov.by/upload-belstat/upload-belstat-image/SDG/2_zero_hung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95" y="5769061"/>
            <a:ext cx="895205" cy="89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www.belstat.gov.by/upload-belstat/upload-belstat-image/SDG/3_good_health_and_well_bein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32" y="5790158"/>
            <a:ext cx="894557" cy="89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www.belstat.gov.by/upload-belstat/upload-belstat-image/SDG/4_quality_education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72" y="5793302"/>
            <a:ext cx="895905" cy="89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www.belstat.gov.by/upload-belstat/upload-belstat-image/SDG/5_gender_equality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67" y="5790159"/>
            <a:ext cx="894434" cy="89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www.belstat.gov.by/upload-belstat/upload-belstat-image/SDG/6_clean_water_sanitation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5" y="5761609"/>
            <a:ext cx="902610" cy="90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www.belstat.gov.by/upload-belstat/upload-belstat-image/SDG/7_affordable_clean_energy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47" y="5770319"/>
            <a:ext cx="895186" cy="89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www.belstat.gov.by/upload-belstat/upload-belstat-image/SDG/8_decent_work_economic_growth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63" y="5764129"/>
            <a:ext cx="895401" cy="89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www.belstat.gov.by/upload-belstat/upload-belstat-image/SDG/9_industry_innovation_infrastructur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665" y="5783737"/>
            <a:ext cx="895472" cy="897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5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9000"/>
            <a:ext cx="11195733" cy="59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0" y="6239610"/>
            <a:ext cx="9173933" cy="853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71" y="581836"/>
            <a:ext cx="11195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Целей Устойчивого Развития – это: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866" y="1659285"/>
            <a:ext cx="108000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ЦУР </a:t>
            </a:r>
            <a:r>
              <a:rPr lang="ru-RU" sz="2800" b="1" dirty="0">
                <a:latin typeface="+mj-lt"/>
              </a:rPr>
              <a:t>10 УМЕНЬШЕНИЕ НЕРАВЕНСТВА </a:t>
            </a:r>
          </a:p>
          <a:p>
            <a:r>
              <a:rPr lang="ru-RU" sz="2800" b="1" dirty="0">
                <a:latin typeface="+mj-lt"/>
              </a:rPr>
              <a:t>ЦУР 11 УСТОЙЧИВЫЕ ГОРОДА И НАСЕЛЕННЫЕ ПУНКТЫ</a:t>
            </a:r>
          </a:p>
          <a:p>
            <a:r>
              <a:rPr lang="ru-RU" sz="2800" b="1" dirty="0">
                <a:latin typeface="+mj-lt"/>
              </a:rPr>
              <a:t>ЦУР 12 ОТВЕТСТВЕННОЕ ПОТРЕБЛЕНИЕ И ПРОИЗВОДСТВО </a:t>
            </a:r>
          </a:p>
          <a:p>
            <a:r>
              <a:rPr lang="ru-RU" sz="2800" b="1" dirty="0">
                <a:latin typeface="+mj-lt"/>
              </a:rPr>
              <a:t>ЦУР 13 БОРЬБА С ИЗМЕНЕНИЕМ КЛИМАТА </a:t>
            </a:r>
          </a:p>
          <a:p>
            <a:r>
              <a:rPr lang="ru-RU" sz="2800" b="1" dirty="0">
                <a:latin typeface="+mj-lt"/>
              </a:rPr>
              <a:t>ЦУР 14 СОХРАНЕНИЕ МОРСКИХ ЭКОСИСТЕМ</a:t>
            </a:r>
          </a:p>
          <a:p>
            <a:r>
              <a:rPr lang="ru-RU" sz="2800" b="1" dirty="0">
                <a:latin typeface="+mj-lt"/>
              </a:rPr>
              <a:t>ЦУР 15 СОХРАНЕНИЕ ЭКОСИСТЕМ СУШИ </a:t>
            </a:r>
          </a:p>
          <a:p>
            <a:r>
              <a:rPr lang="ru-RU" sz="2800" b="1" dirty="0">
                <a:latin typeface="+mj-lt"/>
              </a:rPr>
              <a:t>ЦУР 16 МИР И ПРАВОСУДИЕ  </a:t>
            </a:r>
          </a:p>
          <a:p>
            <a:r>
              <a:rPr lang="ru-RU" sz="2800" b="1" dirty="0">
                <a:latin typeface="+mj-lt"/>
              </a:rPr>
              <a:t>ЦУР 17 ПАРТНЕРСТВО В ИНТЕРЕСАХ УСТОЙЧИВОГО </a:t>
            </a:r>
            <a:r>
              <a:rPr lang="ru-RU" sz="2800" b="1" dirty="0" smtClean="0">
                <a:latin typeface="+mj-lt"/>
              </a:rPr>
              <a:t>РАЗВИТИЯ</a:t>
            </a:r>
            <a:endParaRPr lang="en-US" sz="2800" b="1" dirty="0">
              <a:latin typeface="+mj-lt"/>
            </a:endParaRPr>
          </a:p>
        </p:txBody>
      </p:sp>
      <p:pic>
        <p:nvPicPr>
          <p:cNvPr id="8" name="Рисунок 7" descr="https://www.belstat.gov.by/upload-belstat/upload-belstat-image/SDG/10_reduced_inaqulitie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00" y="5843370"/>
            <a:ext cx="790575" cy="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belstat.gov.by/upload-belstat/upload-belstat-image/SDG/11_sustainable_cities_communitie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04" y="5840478"/>
            <a:ext cx="819150" cy="82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belstat.gov.by/upload-belstat/upload-belstat-image/SDG/12_responsible_consumption_production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46" y="5854238"/>
            <a:ext cx="771525" cy="77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belstat.gov.by/upload-belstat/upload-belstat-image/SDG/13_climate_action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61" y="5895965"/>
            <a:ext cx="781050" cy="7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belstat.gov.by/upload-belstat/upload-belstat-image/SDG/14_life_below_water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4" y="5920412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ww.belstat.gov.by/upload-belstat/upload-belstat-image/SDG/15_life_on_lan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58" y="5833958"/>
            <a:ext cx="809625" cy="81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www.belstat.gov.by/upload-belstat/upload-belstat-image/SDG/16_peace_justice_strong_institutions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17" y="5895419"/>
            <a:ext cx="729376" cy="73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www.belstat.gov.by/upload-belstat/upload-belstat-image/SDG/17_partnership_for_the_goals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16" y="5866844"/>
            <a:ext cx="793688" cy="79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3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6000" y="234000"/>
            <a:ext cx="66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Беларусь и Цели Устойчивого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Развития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91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" y="6004486"/>
            <a:ext cx="9175275" cy="8535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1110839"/>
            <a:ext cx="11292062" cy="46935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+mj-lt"/>
              </a:rPr>
              <a:t>В сентябре 2015 года Республика Беларусь стала одной из 193 стран, выразивших приверженность Повестке дня в области устойчивого развития на период до 2030 года, </a:t>
            </a:r>
            <a:r>
              <a:rPr lang="ru-RU" sz="2400" b="1" i="1" dirty="0">
                <a:latin typeface="+mj-lt"/>
              </a:rPr>
              <a:t>и приняла обязательства обеспечивать устойчивый, всеохватный </a:t>
            </a:r>
            <a:r>
              <a:rPr lang="ru-RU" sz="2400" b="1" i="1" dirty="0" smtClean="0">
                <a:latin typeface="+mj-lt"/>
              </a:rPr>
              <a:t>                                             и </a:t>
            </a:r>
            <a:r>
              <a:rPr lang="ru-RU" sz="2400" b="1" i="1" dirty="0">
                <a:latin typeface="+mj-lt"/>
              </a:rPr>
              <a:t>поступательный экономический рост, социальную интеграцию и охрану окружающей среды, а также способствовать обеспечению мира и безопасности </a:t>
            </a:r>
            <a:r>
              <a:rPr lang="ru-RU" sz="2400" b="1" i="1" dirty="0" smtClean="0">
                <a:latin typeface="+mj-lt"/>
              </a:rPr>
              <a:t>                    на </a:t>
            </a:r>
            <a:r>
              <a:rPr lang="ru-RU" sz="2400" b="1" i="1" dirty="0">
                <a:latin typeface="+mj-lt"/>
              </a:rPr>
              <a:t>планете. </a:t>
            </a:r>
            <a:endParaRPr lang="ru-RU" sz="2400" b="1" i="1" dirty="0" smtClean="0">
              <a:latin typeface="+mj-lt"/>
            </a:endParaRPr>
          </a:p>
          <a:p>
            <a:pPr algn="just"/>
            <a:endParaRPr lang="ru-RU" sz="700" b="1" i="1" dirty="0" smtClean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Для обеспечения всестороннего учета национальных реалий и приоритетов в процессе осуществления Повестки-2030, а также в целях учета комплексного и неделимого характера ЦУР и обеспечения сбалансированности всех трех компонентов устойчивого развития: экономического, социального и экологического,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Беларуси сформирован национальный координационный механизм. </a:t>
            </a:r>
          </a:p>
          <a:p>
            <a:pPr algn="just"/>
            <a:endParaRPr lang="en-US" sz="24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2050" name="Picture 2" descr="https://static.vecteezy.com/system/resources/previews/003/331/359/large_2x/belarus-map-silhouette-with-flag-on-white-background-free-vector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1961" r="7077" b="12598"/>
          <a:stretch/>
        </p:blipFill>
        <p:spPr bwMode="auto">
          <a:xfrm>
            <a:off x="9209804" y="5004000"/>
            <a:ext cx="2125318" cy="18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00" y="459000"/>
            <a:ext cx="6075191" cy="593999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45505" y="1449000"/>
            <a:ext cx="57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Times New Roman" panose="02020603050405020304" pitchFamily="18" charset="0"/>
              </a:rPr>
              <a:t>Деятельность </a:t>
            </a:r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совета сформирована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на уровне руководства            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30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профильных органов государственного управления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и регионов.</a:t>
            </a:r>
            <a:endParaRPr lang="en-US" sz="28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1000" y="829994"/>
            <a:ext cx="52891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Times New Roman" panose="02020603050405020304" pitchFamily="18" charset="0"/>
              </a:rPr>
              <a:t>Президентом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Республики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Беларусь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учрежден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пост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Национального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координатора </a:t>
            </a:r>
            <a:endParaRPr lang="ru-RU" sz="2800" b="1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по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вопросам достижения ЦУР, формирование </a:t>
            </a:r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под 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его руководством национального совета по устойчивому </a:t>
            </a:r>
            <a:r>
              <a:rPr lang="ru-RU" sz="2800" b="1" dirty="0" smtClean="0">
                <a:latin typeface="+mj-lt"/>
                <a:ea typeface="Times New Roman" panose="02020603050405020304" pitchFamily="18" charset="0"/>
              </a:rPr>
              <a:t>развитию</a:t>
            </a:r>
            <a:r>
              <a:rPr lang="ru-RU" sz="2800" b="1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5218500" y="978383"/>
            <a:ext cx="652500" cy="338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5218500" y="1956971"/>
            <a:ext cx="652500" cy="338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671" y="2850671"/>
            <a:ext cx="652329" cy="3414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00" y="-3124"/>
            <a:ext cx="9175275" cy="853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pic>
        <p:nvPicPr>
          <p:cNvPr id="6148" name="Picture 4" descr="https://sdgs.by/images/banners/sdg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0" y="4424589"/>
            <a:ext cx="39433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dgs.by/images/banners/sdgs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30" y="4026154"/>
            <a:ext cx="39433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6000" y="234000"/>
            <a:ext cx="976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Могилевской области распоряжением председателя облисполкома от 4 ноября 2017 г. № 189-р «О мерах по достижению Целей устойчивого развития» ответственным за реализацию Целей устойчивого развития определен заместитель председателя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облисполкома,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создана областная рабочая группа по устойчивому развитию.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91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" y="6004486"/>
            <a:ext cx="9175275" cy="853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1821000" y="2111436"/>
            <a:ext cx="495000" cy="188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1821000" y="2529000"/>
            <a:ext cx="495000" cy="188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1821000" y="2946564"/>
            <a:ext cx="495000" cy="188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1821000" y="3373661"/>
            <a:ext cx="495000" cy="188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16000" y="3231703"/>
            <a:ext cx="976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Областной рабочей группой по устойчивому развитию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была организована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разработка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Стратегии устойчивого развития Могилевской области на период до   2035 года.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Данный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документ утвержден председателем облисполкома                 31 декабря 2020 г. и предварительно получил одобрение Президиума областного Совета депутатов.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6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00" y="459000"/>
            <a:ext cx="6345191" cy="59399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0" y="-3124"/>
            <a:ext cx="9175275" cy="853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12662" y="850390"/>
            <a:ext cx="616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+mj-lt"/>
              </a:rPr>
              <a:t>Стратегия – это документ, реализация которого влияет на жизнь каждого жителя Могилевщины. Но и успех в ее реализации также зависит от каждого. Поэтому абсолютно каждый может и должен внести свой вклад </a:t>
            </a:r>
            <a:r>
              <a:rPr lang="ru-RU" sz="2400" b="1" dirty="0" smtClean="0">
                <a:latin typeface="+mj-lt"/>
              </a:rPr>
              <a:t>              в </a:t>
            </a:r>
            <a:r>
              <a:rPr lang="ru-RU" sz="2400" b="1" dirty="0">
                <a:latin typeface="+mj-lt"/>
              </a:rPr>
              <a:t>реализацию планов развития области.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00" y="234000"/>
            <a:ext cx="3848116" cy="3116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39" y="3403606"/>
            <a:ext cx="4156098" cy="3419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000" y="3565412"/>
            <a:ext cx="3761588" cy="309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959" y="3248715"/>
            <a:ext cx="3422241" cy="28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459000"/>
            <a:ext cx="11250191" cy="59399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0" y="-3124"/>
            <a:ext cx="9175275" cy="853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733" y="6489000"/>
            <a:ext cx="408467" cy="280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00" y="850390"/>
            <a:ext cx="1107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Стратегии позволяет: </a:t>
            </a:r>
          </a:p>
          <a:p>
            <a:pPr algn="just"/>
            <a:r>
              <a:rPr lang="ru-RU" sz="2400" b="1" dirty="0">
                <a:latin typeface="+mj-lt"/>
              </a:rPr>
              <a:t>• объединить граждан, бизнес, органы власти для совместной разработки </a:t>
            </a:r>
            <a:r>
              <a:rPr lang="ru-RU" sz="2400" b="1" dirty="0" smtClean="0">
                <a:latin typeface="+mj-lt"/>
              </a:rPr>
              <a:t>                          и </a:t>
            </a:r>
            <a:r>
              <a:rPr lang="ru-RU" sz="2400" b="1" dirty="0">
                <a:latin typeface="+mj-lt"/>
              </a:rPr>
              <a:t>в последующем для совместного достижения желаемого будущего к 2035 году </a:t>
            </a:r>
            <a:r>
              <a:rPr lang="ru-RU" sz="2400" b="1" dirty="0" smtClean="0">
                <a:latin typeface="+mj-lt"/>
              </a:rPr>
              <a:t>                    с </a:t>
            </a:r>
            <a:r>
              <a:rPr lang="ru-RU" sz="2400" b="1" dirty="0">
                <a:latin typeface="+mj-lt"/>
              </a:rPr>
              <a:t>учетом интересов каждой из сторон, каждого человека; </a:t>
            </a:r>
            <a:endParaRPr lang="ru-RU" sz="2400" b="1" dirty="0" smtClean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• сконцентрировать усилия и ресурсы на ключевых направлениях, ускоряющих достижение областью устойчивого развития; </a:t>
            </a:r>
            <a:endParaRPr lang="ru-RU" sz="2400" b="1" dirty="0" smtClean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• мобилизовать внутренние резервы и привлечь внешние ресурсы для развития области; </a:t>
            </a:r>
            <a:endParaRPr lang="ru-RU" sz="2400" b="1" dirty="0" smtClean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• сформировать позитивный имидж Могилевской области как территории </a:t>
            </a:r>
            <a:r>
              <a:rPr lang="ru-RU" sz="2400" b="1" dirty="0" smtClean="0">
                <a:latin typeface="+mj-lt"/>
              </a:rPr>
              <a:t>                             с </a:t>
            </a:r>
            <a:r>
              <a:rPr lang="ru-RU" sz="2400" b="1" dirty="0">
                <a:latin typeface="+mj-lt"/>
              </a:rPr>
              <a:t>благоприятными экологией и бизнес-климатом, достойным качеством жизни, </a:t>
            </a:r>
            <a:r>
              <a:rPr lang="ru-RU" sz="2400" b="1" dirty="0" smtClean="0">
                <a:latin typeface="+mj-lt"/>
              </a:rPr>
              <a:t>                     с </a:t>
            </a:r>
            <a:r>
              <a:rPr lang="ru-RU" sz="2400" b="1" dirty="0">
                <a:latin typeface="+mj-lt"/>
              </a:rPr>
              <a:t>развитым гражданским обществом и надлежащим управлением.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23490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852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ИНФОРМАЦИЯ О СТРАТЕГИИ УСТОЙЧИВОГО РАЗВИТИЯ МОГИЛЕВСКОЙ ОБЛАСТИ  НА ПЕРИОД ДО 2035 ГОДА И ЦЕЛЯХ  УСТОЙЧИВОГО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Селюкова Екатерина Игоревна</cp:lastModifiedBy>
  <cp:revision>114</cp:revision>
  <dcterms:created xsi:type="dcterms:W3CDTF">2020-05-04T14:52:20Z</dcterms:created>
  <dcterms:modified xsi:type="dcterms:W3CDTF">2023-07-18T09:56:34Z</dcterms:modified>
</cp:coreProperties>
</file>