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88" r:id="rId4"/>
    <p:sldId id="290" r:id="rId5"/>
    <p:sldId id="289" r:id="rId6"/>
    <p:sldId id="280" r:id="rId7"/>
  </p:sldIdLst>
  <p:sldSz cx="12192000" cy="6858000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ыбков Сергей Владимирович" initials="РСВ" lastIdx="1" clrIdx="0">
    <p:extLst>
      <p:ext uri="{19B8F6BF-5375-455C-9EA6-DF929625EA0E}">
        <p15:presenceInfo xmlns:p15="http://schemas.microsoft.com/office/powerpoint/2012/main" userId="Рыбков Сергей Владими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9193A"/>
    <a:srgbClr val="894538"/>
    <a:srgbClr val="616871"/>
    <a:srgbClr val="B67262"/>
    <a:srgbClr val="8F7229"/>
    <a:srgbClr val="B49F64"/>
    <a:srgbClr val="902C8A"/>
    <a:srgbClr val="006E49"/>
    <a:srgbClr val="2D4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3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336"/>
      </p:cViewPr>
      <p:guideLst>
        <p:guide orient="horz" pos="163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28D523-542C-465D-8D61-DF8975B76984}" type="datetimeFigureOut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E2CAE4-F8F9-466E-B5FB-B1A1A9A87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7FCC1-A29B-4AB4-8DD0-49EA4E1D4416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F6EB6-CEE9-4E83-862B-2447B6B7E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BE6B3-FAB8-4A8F-B959-D38B2764BAE5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DA33-808C-4BA4-9006-29DBBD967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F48EA-8E85-4CB1-9CB5-330A85A7DE16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0497-CC59-4F87-8F3D-0A4213970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D0C6B-B1EC-4E40-9557-6F2FEEEA3E3E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263C-2050-4E6D-94DF-CA326EFE7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EFAEF-B45B-44B3-911A-5D44C9DE367E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F25EB-25DC-4923-AEB2-6333F1D20D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13C2-2BAB-4FCB-84A2-359689C9BF3E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B098-9AF2-4ADF-8726-CFF1C8D26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749CE-1B00-4312-8753-69E49B4A8A1C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377D2-E466-467C-8EC1-CA6D63A24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86A3-4E8F-4512-81B4-B040B6D4FAEF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8892A-794E-4556-A5E4-320B93C43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2D9D5-E720-4B50-BC7F-8C6F97ADD859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CA72C-DF92-4E33-A0A0-745DB591F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C08FA-C28C-4AA4-8C8D-A112267B18E3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7A404-50B1-44DD-B559-F1E0C3448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D8CB-B135-4119-88C5-E7301BABF019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F75B1-789A-4566-AAB6-15997A8B8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BAECD9-C4AD-42BE-AE0A-BAE5FE968F8C}" type="datetime1">
              <a:rPr lang="ru-RU"/>
              <a:pPr>
                <a:defRPr/>
              </a:pPr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Минск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A88540-B4A8-4536-95E5-9E75239AA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9345"/>
            <a:ext cx="12192000" cy="412865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61938" y="272562"/>
            <a:ext cx="11668124" cy="24567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Возможность кредитной поддержки </a:t>
            </a:r>
            <a: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ОАО «АСБ Беларусбанк» </a:t>
            </a:r>
            <a:r>
              <a:rPr lang="ru-RU" sz="3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молодых специалистов и молодежи </a:t>
            </a:r>
            <a:endParaRPr lang="ru-RU" sz="3000" b="1" dirty="0" smtClean="0">
              <a:solidFill>
                <a:srgbClr val="006600"/>
              </a:solidFill>
              <a:latin typeface="Century Gothic" panose="020B0502020202020204" pitchFamily="34" charset="0"/>
            </a:endParaRPr>
          </a:p>
          <a:p>
            <a: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до </a:t>
            </a:r>
            <a:r>
              <a:rPr lang="ru-RU" sz="3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31 года </a:t>
            </a:r>
            <a: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при </a:t>
            </a:r>
            <a:r>
              <a:rPr lang="ru-RU" sz="3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строительстве жилья </a:t>
            </a:r>
            <a: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/>
            </a:r>
            <a:b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</a:br>
            <a:r>
              <a:rPr lang="ru-RU" sz="30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и </a:t>
            </a:r>
            <a:r>
              <a:rPr lang="ru-RU" sz="3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приобретении домашнего имущества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924" y="3277941"/>
            <a:ext cx="5076101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ru-RU" sz="2000" i="1" dirty="0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Докладчик:</a:t>
            </a:r>
          </a:p>
          <a:p>
            <a:pPr>
              <a:lnSpc>
                <a:spcPts val="2200"/>
              </a:lnSpc>
            </a:pPr>
            <a:endParaRPr lang="ru-RU" sz="2000" i="1" dirty="0" smtClean="0">
              <a:ln w="1905"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ru-RU" sz="2000" i="1" dirty="0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ПОДОБЕД АЛЕКСАНДР ОЛЕГОВИЧ</a:t>
            </a:r>
          </a:p>
          <a:p>
            <a:pPr>
              <a:lnSpc>
                <a:spcPts val="2200"/>
              </a:lnSpc>
            </a:pPr>
            <a:r>
              <a:rPr lang="ru-RU" sz="2000" i="1" dirty="0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Начальник ипотечного офиса </a:t>
            </a:r>
          </a:p>
          <a:p>
            <a:pPr>
              <a:lnSpc>
                <a:spcPts val="2200"/>
              </a:lnSpc>
            </a:pPr>
            <a:r>
              <a:rPr lang="ru-RU" sz="2000" i="1" dirty="0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МОУ №700 ОАО «АСБ </a:t>
            </a:r>
            <a:r>
              <a:rPr lang="ru-RU" sz="2000" i="1" dirty="0" err="1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Беларусбанк</a:t>
            </a:r>
            <a:r>
              <a:rPr lang="ru-RU" sz="2000" i="1" dirty="0" smtClean="0">
                <a:ln w="1905"/>
                <a:latin typeface="Century Gothic" panose="020B0502020202020204" pitchFamily="34" charset="0"/>
                <a:cs typeface="Arial" panose="020B0604020202020204" pitchFamily="34" charset="0"/>
              </a:rPr>
              <a:t>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841" y="2729346"/>
            <a:ext cx="4353108" cy="23216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259593" y="685404"/>
            <a:ext cx="8624813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48" y="115153"/>
            <a:ext cx="495983" cy="49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73363" y="173379"/>
            <a:ext cx="10427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ЛЬГОТНЫЙ КРЕДИТ ПО УКАЗУ ПРЕЗИДЕНТА РЕСПУБЛИКИ БЕЛАРУСЬ №631</a:t>
            </a:r>
            <a:endParaRPr lang="ru-RU" sz="22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40" y="3454839"/>
            <a:ext cx="5312554" cy="3133725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55815" y="803195"/>
            <a:ext cx="10813374" cy="7669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ClrTx/>
              <a:buFontTx/>
              <a:buNone/>
            </a:pPr>
            <a:r>
              <a:rPr lang="ru-RU" sz="2000" b="1" dirty="0">
                <a:solidFill>
                  <a:srgbClr val="902C8A"/>
                </a:solidFill>
                <a:latin typeface="Century Gothic" panose="020B0502020202020204" pitchFamily="34" charset="0"/>
              </a:rPr>
              <a:t>ЦЕЛЬ КРЕДИТА</a:t>
            </a:r>
            <a:r>
              <a:rPr lang="ru-RU" sz="2000" b="1" dirty="0">
                <a:latin typeface="Century Gothic" panose="020B0502020202020204" pitchFamily="34" charset="0"/>
              </a:rPr>
              <a:t>: Приобретение домашнего </a:t>
            </a:r>
            <a:r>
              <a:rPr lang="ru-RU" sz="2000" b="1" dirty="0" smtClean="0">
                <a:latin typeface="Century Gothic" panose="020B0502020202020204" pitchFamily="34" charset="0"/>
              </a:rPr>
              <a:t>имущества </a:t>
            </a:r>
            <a:r>
              <a:rPr lang="ru-RU" sz="2000" b="1" dirty="0">
                <a:latin typeface="Century Gothic" panose="020B0502020202020204" pitchFamily="34" charset="0"/>
              </a:rPr>
              <a:t>и товаров первой </a:t>
            </a:r>
            <a:r>
              <a:rPr lang="ru-RU" sz="2000" b="1" dirty="0" smtClean="0">
                <a:latin typeface="Century Gothic" panose="020B0502020202020204" pitchFamily="34" charset="0"/>
              </a:rPr>
              <a:t>необходимости </a:t>
            </a:r>
            <a:r>
              <a:rPr lang="ru-RU" sz="2000" i="1" dirty="0" smtClean="0">
                <a:latin typeface="Century Gothic" panose="020B0502020202020204" pitchFamily="34" charset="0"/>
              </a:rPr>
              <a:t>(мебель</a:t>
            </a:r>
            <a:r>
              <a:rPr lang="ru-RU" sz="2000" i="1" smtClean="0">
                <a:latin typeface="Century Gothic" panose="020B0502020202020204" pitchFamily="34" charset="0"/>
              </a:rPr>
              <a:t>, бытовая техника</a:t>
            </a:r>
            <a:r>
              <a:rPr lang="ru-RU" sz="2000" i="1" dirty="0" smtClean="0">
                <a:latin typeface="Century Gothic" panose="020B0502020202020204" pitchFamily="34" charset="0"/>
              </a:rPr>
              <a:t>, одежда и др.)</a:t>
            </a:r>
            <a:endParaRPr lang="ru-RU" sz="1800" i="1" dirty="0" smtClean="0">
              <a:latin typeface="Century Gothic" panose="020B05020202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115167" y="3122394"/>
            <a:ext cx="8535811" cy="11303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ВЫГОДНЫЕ УСЛОВИЯ</a:t>
            </a:r>
            <a:r>
              <a:rPr lang="ru-RU" sz="2000" b="1" dirty="0">
                <a:latin typeface="Century Gothic" panose="020B0502020202020204" pitchFamily="34" charset="0"/>
              </a:rPr>
              <a:t>: Срок – 5 </a:t>
            </a:r>
            <a:r>
              <a:rPr lang="ru-RU" sz="2000" b="1" dirty="0" smtClean="0">
                <a:latin typeface="Century Gothic" panose="020B0502020202020204" pitchFamily="34" charset="0"/>
              </a:rPr>
              <a:t>лет; </a:t>
            </a:r>
            <a:br>
              <a:rPr lang="ru-RU" sz="2000" b="1" dirty="0" smtClean="0">
                <a:latin typeface="Century Gothic" panose="020B0502020202020204" pitchFamily="34" charset="0"/>
              </a:rPr>
            </a:br>
            <a:r>
              <a:rPr lang="ru-RU" sz="2000" b="1" dirty="0" smtClean="0">
                <a:latin typeface="Century Gothic" panose="020B0502020202020204" pitchFamily="34" charset="0"/>
              </a:rPr>
              <a:t>Ставка </a:t>
            </a:r>
            <a:r>
              <a:rPr lang="ru-RU" sz="2000" b="1" dirty="0">
                <a:latin typeface="Century Gothic" panose="020B0502020202020204" pitchFamily="34" charset="0"/>
              </a:rPr>
              <a:t>– </a:t>
            </a:r>
            <a:r>
              <a:rPr lang="ru-RU" sz="2000" b="1" dirty="0">
                <a:solidFill>
                  <a:srgbClr val="006E49"/>
                </a:solidFill>
                <a:latin typeface="Century Gothic" panose="020B0502020202020204" pitchFamily="34" charset="0"/>
              </a:rPr>
              <a:t>2,375%</a:t>
            </a:r>
            <a:r>
              <a:rPr lang="ru-RU" sz="2000" b="1" dirty="0">
                <a:latin typeface="Century Gothic" panose="020B0502020202020204" pitchFamily="34" charset="0"/>
              </a:rPr>
              <a:t> годовых </a:t>
            </a:r>
            <a:r>
              <a:rPr lang="ru-RU" sz="2000" dirty="0">
                <a:latin typeface="Century Gothic" panose="020B0502020202020204" pitchFamily="34" charset="0"/>
              </a:rPr>
              <a:t>(25% ставки </a:t>
            </a:r>
            <a:r>
              <a:rPr lang="ru-RU" sz="2000" dirty="0" smtClean="0">
                <a:latin typeface="Century Gothic" panose="020B0502020202020204" pitchFamily="34" charset="0"/>
              </a:rPr>
              <a:t>реф. </a:t>
            </a:r>
            <a:r>
              <a:rPr lang="ru-RU" sz="2000" dirty="0">
                <a:latin typeface="Century Gothic" panose="020B0502020202020204" pitchFamily="34" charset="0"/>
              </a:rPr>
              <a:t>НБРБ</a:t>
            </a:r>
            <a:r>
              <a:rPr lang="ru-RU" sz="2000" dirty="0" smtClean="0">
                <a:latin typeface="Century Gothic" panose="020B0502020202020204" pitchFamily="34" charset="0"/>
              </a:rPr>
              <a:t>);</a:t>
            </a:r>
            <a:r>
              <a:rPr lang="ru-RU" sz="2000" b="1" dirty="0" smtClean="0">
                <a:latin typeface="Century Gothic" panose="020B0502020202020204" pitchFamily="34" charset="0"/>
              </a:rPr>
              <a:t/>
            </a:r>
            <a:br>
              <a:rPr lang="ru-RU" sz="2000" b="1" dirty="0" smtClean="0">
                <a:latin typeface="Century Gothic" panose="020B0502020202020204" pitchFamily="34" charset="0"/>
              </a:rPr>
            </a:br>
            <a:r>
              <a:rPr lang="ru-RU" sz="20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Отсрочка </a:t>
            </a:r>
            <a:r>
              <a:rPr lang="ru-RU" sz="2000" b="1" dirty="0">
                <a:solidFill>
                  <a:srgbClr val="006E49"/>
                </a:solidFill>
                <a:latin typeface="Century Gothic" panose="020B0502020202020204" pitchFamily="34" charset="0"/>
              </a:rPr>
              <a:t>по уплате</a:t>
            </a:r>
            <a:r>
              <a:rPr lang="ru-RU" sz="2000" b="1" dirty="0">
                <a:latin typeface="Century Gothic" panose="020B0502020202020204" pitchFamily="34" charset="0"/>
              </a:rPr>
              <a:t> </a:t>
            </a:r>
            <a:r>
              <a:rPr lang="ru-RU" sz="2000" b="1" dirty="0" smtClean="0">
                <a:latin typeface="Century Gothic" panose="020B0502020202020204" pitchFamily="34" charset="0"/>
              </a:rPr>
              <a:t>процентов и основного </a:t>
            </a:r>
            <a:r>
              <a:rPr lang="ru-RU" sz="2000" b="1" dirty="0">
                <a:latin typeface="Century Gothic" panose="020B0502020202020204" pitchFamily="34" charset="0"/>
              </a:rPr>
              <a:t>долга – </a:t>
            </a:r>
            <a:r>
              <a:rPr lang="ru-RU" sz="2000" b="1" dirty="0">
                <a:solidFill>
                  <a:srgbClr val="006E49"/>
                </a:solidFill>
                <a:latin typeface="Century Gothic" panose="020B0502020202020204" pitchFamily="34" charset="0"/>
              </a:rPr>
              <a:t>6 </a:t>
            </a:r>
            <a:r>
              <a:rPr lang="ru-RU" sz="20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месяцев</a:t>
            </a:r>
            <a:endParaRPr lang="ru-RU" sz="20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645406" y="1660532"/>
            <a:ext cx="10401300" cy="13676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solidFill>
                  <a:srgbClr val="74161A"/>
                </a:solidFill>
                <a:latin typeface="Century Gothic" panose="020B0502020202020204" pitchFamily="34" charset="0"/>
              </a:rPr>
              <a:t>КОМУ ПРЕДОСТАВЛЯЕТСЯ</a:t>
            </a:r>
            <a:r>
              <a:rPr lang="ru-RU" sz="1800" b="1" dirty="0">
                <a:latin typeface="Century Gothic" panose="020B0502020202020204" pitchFamily="34" charset="0"/>
              </a:rPr>
              <a:t>: </a:t>
            </a:r>
            <a:r>
              <a:rPr lang="ru-RU" sz="1800" b="1" dirty="0" smtClean="0">
                <a:latin typeface="Century Gothic" panose="020B0502020202020204" pitchFamily="34" charset="0"/>
              </a:rPr>
              <a:t>Выпускникам </a:t>
            </a:r>
            <a:r>
              <a:rPr lang="ru-RU" sz="1800" b="1" dirty="0">
                <a:latin typeface="Century Gothic" panose="020B0502020202020204" pitchFamily="34" charset="0"/>
              </a:rPr>
              <a:t>государственных учреждений образования и учреждений образования </a:t>
            </a:r>
            <a:r>
              <a:rPr lang="ru-RU" sz="1800" b="1" dirty="0" smtClean="0">
                <a:latin typeface="Century Gothic" panose="020B0502020202020204" pitchFamily="34" charset="0"/>
              </a:rPr>
              <a:t>потребкооперации</a:t>
            </a:r>
            <a:r>
              <a:rPr lang="ru-RU" sz="1800" b="1" dirty="0">
                <a:latin typeface="Century Gothic" panose="020B0502020202020204" pitchFamily="34" charset="0"/>
              </a:rPr>
              <a:t>, получившим среднее специальное, высшее образование, приступившим к работе по </a:t>
            </a:r>
            <a:r>
              <a:rPr lang="ru-RU" sz="1800" b="1" dirty="0" smtClean="0">
                <a:latin typeface="Century Gothic" panose="020B0502020202020204" pitchFamily="34" charset="0"/>
              </a:rPr>
              <a:t>распределению </a:t>
            </a:r>
            <a:r>
              <a:rPr lang="ru-RU" sz="1800" b="1" dirty="0">
                <a:latin typeface="Century Gothic" panose="020B0502020202020204" pitchFamily="34" charset="0"/>
              </a:rPr>
              <a:t>или направлению на работу </a:t>
            </a:r>
            <a:r>
              <a:rPr lang="ru-RU" sz="1800" b="1" dirty="0" smtClean="0">
                <a:latin typeface="Century Gothic" panose="020B0502020202020204" pitchFamily="34" charset="0"/>
              </a:rPr>
              <a:t>не </a:t>
            </a:r>
            <a:r>
              <a:rPr lang="ru-RU" sz="1800" b="1" dirty="0">
                <a:latin typeface="Century Gothic" panose="020B0502020202020204" pitchFamily="34" charset="0"/>
              </a:rPr>
              <a:t>по месту жительства родителей или в районы, пострадавшие от катастрофы на </a:t>
            </a:r>
            <a:r>
              <a:rPr lang="ru-RU" sz="1800" b="1" dirty="0" smtClean="0">
                <a:latin typeface="Century Gothic" panose="020B0502020202020204" pitchFamily="34" charset="0"/>
              </a:rPr>
              <a:t>ЧАЭС в течение 2-х лет после окончания этих учебных заведений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201190" y="5183654"/>
            <a:ext cx="6112461" cy="127580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902C8A"/>
                </a:solidFill>
                <a:latin typeface="Century Gothic" panose="020B0502020202020204" pitchFamily="34" charset="0"/>
              </a:rPr>
              <a:t>ДОКУМЕНТЫ ДЛЯ ПОЛУЧЕНИЯ КРЕДИТА</a:t>
            </a:r>
            <a:r>
              <a:rPr lang="ru-RU" sz="2000" b="1" dirty="0">
                <a:latin typeface="Century Gothic" panose="020B0502020202020204" pitchFamily="34" charset="0"/>
              </a:rPr>
              <a:t>: </a:t>
            </a:r>
            <a:r>
              <a:rPr lang="ru-RU" sz="2000" b="1" dirty="0" smtClean="0">
                <a:latin typeface="Century Gothic" panose="020B0502020202020204" pitchFamily="34" charset="0"/>
              </a:rPr>
              <a:t/>
            </a:r>
            <a:br>
              <a:rPr lang="ru-RU" sz="2000" b="1" dirty="0" smtClean="0">
                <a:latin typeface="Century Gothic" panose="020B0502020202020204" pitchFamily="34" charset="0"/>
              </a:rPr>
            </a:br>
            <a:r>
              <a:rPr lang="ru-RU" sz="1800" b="1" dirty="0" smtClean="0">
                <a:latin typeface="Century Gothic" panose="020B0502020202020204" pitchFamily="34" charset="0"/>
              </a:rPr>
              <a:t>списки</a:t>
            </a:r>
            <a:r>
              <a:rPr lang="ru-RU" sz="1800" b="1" dirty="0">
                <a:latin typeface="Century Gothic" panose="020B0502020202020204" pitchFamily="34" charset="0"/>
              </a:rPr>
              <a:t>, </a:t>
            </a:r>
            <a:r>
              <a:rPr lang="ru-RU" sz="1800" b="1" dirty="0" smtClean="0">
                <a:latin typeface="Century Gothic" panose="020B0502020202020204" pitchFamily="34" charset="0"/>
              </a:rPr>
              <a:t>утвержденные гор (райисполкомом),</a:t>
            </a:r>
            <a:br>
              <a:rPr lang="ru-RU" sz="1800" b="1" dirty="0" smtClean="0">
                <a:latin typeface="Century Gothic" panose="020B0502020202020204" pitchFamily="34" charset="0"/>
              </a:rPr>
            </a:br>
            <a:r>
              <a:rPr lang="ru-RU" sz="1800" b="1" dirty="0" smtClean="0">
                <a:latin typeface="Century Gothic" panose="020B0502020202020204" pitchFamily="34" charset="0"/>
              </a:rPr>
              <a:t>паспорт</a:t>
            </a:r>
            <a:r>
              <a:rPr lang="en-US" sz="1800" b="1" dirty="0" smtClean="0">
                <a:latin typeface="Century Gothic" panose="020B0502020202020204" pitchFamily="34" charset="0"/>
              </a:rPr>
              <a:t> </a:t>
            </a:r>
            <a:r>
              <a:rPr lang="ru-RU" sz="1800" b="1" dirty="0" smtClean="0">
                <a:latin typeface="Century Gothic" panose="020B0502020202020204" pitchFamily="34" charset="0"/>
              </a:rPr>
              <a:t>и справки </a:t>
            </a:r>
            <a:r>
              <a:rPr lang="ru-RU" sz="1800" b="1" dirty="0">
                <a:latin typeface="Century Gothic" panose="020B0502020202020204" pitchFamily="34" charset="0"/>
              </a:rPr>
              <a:t>о доходах </a:t>
            </a:r>
            <a:r>
              <a:rPr lang="ru-RU" sz="1800" b="1" dirty="0" smtClean="0">
                <a:latin typeface="Century Gothic" panose="020B0502020202020204" pitchFamily="34" charset="0"/>
              </a:rPr>
              <a:t>кредитополучателя/поручителя</a:t>
            </a:r>
            <a:endParaRPr lang="ru-RU" sz="1800" b="1" dirty="0">
              <a:latin typeface="Century Gothic" panose="020B0502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93" y="915287"/>
            <a:ext cx="309342" cy="30934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143" y="1722680"/>
            <a:ext cx="309342" cy="30934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42" y="3244057"/>
            <a:ext cx="309342" cy="30934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848" y="5295051"/>
            <a:ext cx="309342" cy="30934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848" y="4395529"/>
            <a:ext cx="309342" cy="309342"/>
          </a:xfrm>
          <a:prstGeom prst="rect">
            <a:avLst/>
          </a:prstGeom>
        </p:spPr>
      </p:pic>
      <p:sp>
        <p:nvSpPr>
          <p:cNvPr id="18" name="Объект 2"/>
          <p:cNvSpPr txBox="1">
            <a:spLocks/>
          </p:cNvSpPr>
          <p:nvPr/>
        </p:nvSpPr>
        <p:spPr>
          <a:xfrm>
            <a:off x="6245792" y="4349445"/>
            <a:ext cx="5543739" cy="69675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C9193A"/>
                </a:solidFill>
                <a:latin typeface="Century Gothic" panose="020B0502020202020204" pitchFamily="34" charset="0"/>
              </a:rPr>
              <a:t>МАКСИМАЛЬНАЯ СУММА – 5 516 руб.</a:t>
            </a:r>
            <a:br>
              <a:rPr lang="ru-RU" sz="2000" b="1" dirty="0" smtClean="0">
                <a:solidFill>
                  <a:srgbClr val="C9193A"/>
                </a:solidFill>
                <a:latin typeface="Century Gothic" panose="020B0502020202020204" pitchFamily="34" charset="0"/>
              </a:rPr>
            </a:br>
            <a:r>
              <a:rPr lang="ru-RU" sz="2000" b="1" dirty="0" smtClean="0">
                <a:latin typeface="Century Gothic" panose="020B0502020202020204" pitchFamily="34" charset="0"/>
              </a:rPr>
              <a:t>(15 кратный БПМ)</a:t>
            </a:r>
            <a:endParaRPr lang="ru-RU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59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48" y="115153"/>
            <a:ext cx="495983" cy="49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1440" y="156916"/>
            <a:ext cx="110510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ЛЬГОТНЫЕ КРЕДИТЫ ПО УКАЗАМ ПРЕЗИДЕНТА РЕСПУБЛИКИ БЕЛАРУСЬ №13 И №240</a:t>
            </a:r>
            <a:endParaRPr lang="ru-RU" sz="28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591131" y="1308410"/>
            <a:ext cx="9584835" cy="8922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ЦЕЛЬ </a:t>
            </a:r>
            <a:r>
              <a:rPr lang="ru-RU" sz="2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КРЕДИТОВ</a:t>
            </a:r>
            <a:r>
              <a:rPr lang="ru-RU" sz="2800" b="1" dirty="0">
                <a:latin typeface="Century Gothic" panose="020B0502020202020204" pitchFamily="34" charset="0"/>
              </a:rPr>
              <a:t>: </a:t>
            </a:r>
            <a:r>
              <a:rPr lang="ru-RU" sz="2800" b="1" dirty="0" smtClean="0">
                <a:latin typeface="Century Gothic" panose="020B0502020202020204" pitchFamily="34" charset="0"/>
              </a:rPr>
              <a:t>Строительство </a:t>
            </a:r>
            <a:r>
              <a:rPr lang="ru-RU" sz="2800" b="1" dirty="0">
                <a:latin typeface="Century Gothic" panose="020B0502020202020204" pitchFamily="34" charset="0"/>
              </a:rPr>
              <a:t>(</a:t>
            </a:r>
            <a:r>
              <a:rPr lang="ru-RU" sz="2800" b="1" dirty="0" smtClean="0">
                <a:latin typeface="Century Gothic" panose="020B0502020202020204" pitchFamily="34" charset="0"/>
              </a:rPr>
              <a:t>реконструкция) </a:t>
            </a:r>
            <a:br>
              <a:rPr lang="ru-RU" sz="2800" b="1" dirty="0" smtClean="0">
                <a:latin typeface="Century Gothic" panose="020B0502020202020204" pitchFamily="34" charset="0"/>
              </a:rPr>
            </a:br>
            <a:r>
              <a:rPr lang="ru-RU" sz="2800" b="1" dirty="0" smtClean="0">
                <a:latin typeface="Century Gothic" panose="020B0502020202020204" pitchFamily="34" charset="0"/>
              </a:rPr>
              <a:t>или приобретение </a:t>
            </a:r>
            <a:r>
              <a:rPr lang="ru-RU" sz="2800" b="1" dirty="0">
                <a:latin typeface="Century Gothic" panose="020B0502020202020204" pitchFamily="34" charset="0"/>
              </a:rPr>
              <a:t>жилья</a:t>
            </a:r>
            <a:endParaRPr lang="ru-RU" sz="2800" b="1" dirty="0" smtClean="0">
              <a:latin typeface="Century Gothic" panose="020B0502020202020204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581371" y="2076992"/>
            <a:ext cx="9680628" cy="41670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b="1" dirty="0" smtClean="0">
                <a:solidFill>
                  <a:srgbClr val="2D4F80"/>
                </a:solidFill>
                <a:latin typeface="Century Gothic" panose="020B0502020202020204" pitchFamily="34" charset="0"/>
              </a:rPr>
              <a:t>ПРЕДОСТАВЛЯЕТСЯ, в том числе:</a:t>
            </a:r>
          </a:p>
          <a:p>
            <a:pPr marL="0" indent="0" algn="just">
              <a:buNone/>
            </a:pPr>
            <a:r>
              <a:rPr lang="ru-RU" sz="2200" b="1" dirty="0" smtClean="0">
                <a:latin typeface="Century Gothic" panose="020B0502020202020204" pitchFamily="34" charset="0"/>
              </a:rPr>
              <a:t>- Совершеннолетним молодым гражданам, являющиеся лауреатами спецфонда Президента Республики Беларусь по социальной поддержке одаренных учащихся и студентов и (или) спецфонда Президента Республики Беларусь по поддержке талантливой молодежи</a:t>
            </a:r>
            <a:r>
              <a:rPr lang="en-US" sz="2200" b="1" dirty="0" smtClean="0">
                <a:latin typeface="Century Gothic" panose="020B0502020202020204" pitchFamily="34" charset="0"/>
              </a:rPr>
              <a:t>;</a:t>
            </a:r>
            <a:endParaRPr lang="ru-RU" sz="2200" b="1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200" b="1" dirty="0" smtClean="0">
                <a:latin typeface="Century Gothic" panose="020B0502020202020204" pitchFamily="34" charset="0"/>
              </a:rPr>
              <a:t>- Гражданам, которым были назначены стипендии Президента Республики Беларусь талантливым молодым ученым</a:t>
            </a:r>
            <a:r>
              <a:rPr lang="en-US" sz="2200" b="1" dirty="0" smtClean="0">
                <a:latin typeface="Century Gothic" panose="020B0502020202020204" pitchFamily="34" charset="0"/>
              </a:rPr>
              <a:t>;</a:t>
            </a:r>
            <a:endParaRPr lang="ru-RU" sz="2200" b="1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200" b="1" dirty="0" smtClean="0">
                <a:latin typeface="Century Gothic" panose="020B0502020202020204" pitchFamily="34" charset="0"/>
              </a:rPr>
              <a:t>- Молодым семьям, имеющие двоих несовершеннолетних детей на дату утверждения списков на получение льготных кредитов.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7" r="45183"/>
          <a:stretch/>
        </p:blipFill>
        <p:spPr>
          <a:xfrm>
            <a:off x="10363200" y="1243085"/>
            <a:ext cx="1368692" cy="189511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27" r="3667"/>
          <a:stretch/>
        </p:blipFill>
        <p:spPr>
          <a:xfrm>
            <a:off x="10363200" y="3282796"/>
            <a:ext cx="1368692" cy="227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7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259593" y="597482"/>
            <a:ext cx="8624813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48" y="115153"/>
            <a:ext cx="495983" cy="49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7638" y="156852"/>
            <a:ext cx="111201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ЛЬГОТНЫЕ КРЕДИТЫ ПО УКАЗАМ ПРЕЗИДЕНТА РЕСПУБЛИКИ БЕЛАРУСЬ №13 И №240</a:t>
            </a:r>
            <a:endParaRPr lang="ru-RU" sz="21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7700" y="711448"/>
            <a:ext cx="4381500" cy="476250"/>
          </a:xfrm>
          <a:prstGeom prst="roundRect">
            <a:avLst/>
          </a:prstGeom>
          <a:noFill/>
          <a:ln w="38100">
            <a:solidFill>
              <a:srgbClr val="006E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УКАЗ №13</a:t>
            </a:r>
            <a:endParaRPr lang="ru-RU" sz="22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93656" y="702654"/>
            <a:ext cx="4381500" cy="476250"/>
          </a:xfrm>
          <a:prstGeom prst="roundRect">
            <a:avLst/>
          </a:prstGeom>
          <a:noFill/>
          <a:ln w="38100">
            <a:solidFill>
              <a:srgbClr val="006E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УКАЗ №240</a:t>
            </a:r>
            <a:endParaRPr lang="ru-RU" sz="22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1456453" y="2514998"/>
            <a:ext cx="3415582" cy="7782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latin typeface="Century Gothic" panose="020B0502020202020204" pitchFamily="34" charset="0"/>
              </a:rPr>
              <a:t>Срок: 20 лет</a:t>
            </a:r>
            <a:br>
              <a:rPr lang="ru-RU" sz="2200" b="1" dirty="0" smtClean="0">
                <a:latin typeface="Century Gothic" panose="020B0502020202020204" pitchFamily="34" charset="0"/>
              </a:rPr>
            </a:br>
            <a:r>
              <a:rPr lang="ru-RU" sz="2200" b="1" dirty="0" smtClean="0">
                <a:latin typeface="Century Gothic" panose="020B0502020202020204" pitchFamily="34" charset="0"/>
              </a:rPr>
              <a:t>Ставка: </a:t>
            </a:r>
            <a:r>
              <a:rPr lang="ru-RU" sz="22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5% </a:t>
            </a:r>
            <a:r>
              <a:rPr lang="ru-RU" sz="22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годовых 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99" y="1320256"/>
            <a:ext cx="478484" cy="478484"/>
          </a:xfrm>
          <a:prstGeom prst="rect">
            <a:avLst/>
          </a:prstGeom>
        </p:spPr>
      </p:pic>
      <p:sp>
        <p:nvSpPr>
          <p:cNvPr id="24" name="Объект 2"/>
          <p:cNvSpPr txBox="1">
            <a:spLocks/>
          </p:cNvSpPr>
          <p:nvPr/>
        </p:nvSpPr>
        <p:spPr>
          <a:xfrm>
            <a:off x="1456452" y="1291577"/>
            <a:ext cx="3415583" cy="11709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latin typeface="Century Gothic" panose="020B0502020202020204" pitchFamily="34" charset="0"/>
              </a:rPr>
              <a:t>В </a:t>
            </a:r>
            <a:r>
              <a:rPr lang="ru-RU" sz="1800" b="1" dirty="0">
                <a:latin typeface="Century Gothic" panose="020B0502020202020204" pitchFamily="34" charset="0"/>
              </a:rPr>
              <a:t>2023 году </a:t>
            </a:r>
            <a: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направлено </a:t>
            </a:r>
            <a:r>
              <a:rPr lang="ru-RU" sz="1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- 38,4 </a:t>
            </a:r>
            <a: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млн. руб.</a:t>
            </a:r>
            <a:b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</a:br>
            <a:r>
              <a:rPr lang="ru-RU" sz="1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заключен - 481 </a:t>
            </a:r>
            <a: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кредитный </a:t>
            </a:r>
            <a:r>
              <a:rPr lang="ru-RU" sz="1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договор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99" y="2576266"/>
            <a:ext cx="478484" cy="478484"/>
          </a:xfrm>
          <a:prstGeom prst="rect">
            <a:avLst/>
          </a:prstGeom>
        </p:spPr>
      </p:pic>
      <p:sp>
        <p:nvSpPr>
          <p:cNvPr id="33" name="Объект 2"/>
          <p:cNvSpPr txBox="1">
            <a:spLocks/>
          </p:cNvSpPr>
          <p:nvPr/>
        </p:nvSpPr>
        <p:spPr>
          <a:xfrm>
            <a:off x="7659572" y="2472051"/>
            <a:ext cx="3415582" cy="1318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latin typeface="Century Gothic" panose="020B0502020202020204" pitchFamily="34" charset="0"/>
              </a:rPr>
              <a:t>Срок: 20 лет</a:t>
            </a:r>
            <a:br>
              <a:rPr lang="ru-RU" sz="2200" b="1" dirty="0" smtClean="0">
                <a:latin typeface="Century Gothic" panose="020B0502020202020204" pitchFamily="34" charset="0"/>
              </a:rPr>
            </a:br>
            <a:r>
              <a:rPr lang="ru-RU" sz="2200" b="1" dirty="0" smtClean="0">
                <a:latin typeface="Century Gothic" panose="020B0502020202020204" pitchFamily="34" charset="0"/>
              </a:rPr>
              <a:t>Ставка: </a:t>
            </a:r>
            <a:r>
              <a:rPr lang="ru-RU" sz="2000" b="1" dirty="0">
                <a:latin typeface="Century Gothic" panose="020B0502020202020204" pitchFamily="34" charset="0"/>
              </a:rPr>
              <a:t>12,5% годовых – субсидия государства 7,5% </a:t>
            </a:r>
            <a:r>
              <a:rPr lang="ru-RU" sz="20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= 5% годовых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818" y="1302676"/>
            <a:ext cx="478484" cy="478484"/>
          </a:xfrm>
          <a:prstGeom prst="rect">
            <a:avLst/>
          </a:prstGeom>
        </p:spPr>
      </p:pic>
      <p:sp>
        <p:nvSpPr>
          <p:cNvPr id="39" name="Объект 2"/>
          <p:cNvSpPr txBox="1">
            <a:spLocks/>
          </p:cNvSpPr>
          <p:nvPr/>
        </p:nvSpPr>
        <p:spPr>
          <a:xfrm>
            <a:off x="7659572" y="1253321"/>
            <a:ext cx="3633976" cy="1130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latin typeface="Century Gothic" panose="020B0502020202020204" pitchFamily="34" charset="0"/>
              </a:rPr>
              <a:t>В </a:t>
            </a:r>
            <a:r>
              <a:rPr lang="ru-RU" sz="1800" b="1" dirty="0">
                <a:latin typeface="Century Gothic" panose="020B0502020202020204" pitchFamily="34" charset="0"/>
              </a:rPr>
              <a:t>2023 году </a:t>
            </a:r>
            <a: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направлено </a:t>
            </a:r>
            <a:r>
              <a:rPr lang="ru-RU" sz="1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- 42,6 </a:t>
            </a:r>
            <a: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  <a:t>млн. руб.</a:t>
            </a:r>
            <a:br>
              <a:rPr lang="ru-RU" sz="1800" b="1" dirty="0">
                <a:solidFill>
                  <a:srgbClr val="006600"/>
                </a:solidFill>
                <a:latin typeface="Century Gothic" panose="020B0502020202020204" pitchFamily="34" charset="0"/>
              </a:rPr>
            </a:br>
            <a:r>
              <a:rPr lang="ru-RU" sz="1800" b="1" dirty="0" smtClean="0">
                <a:solidFill>
                  <a:srgbClr val="006600"/>
                </a:solidFill>
                <a:latin typeface="Century Gothic" panose="020B0502020202020204" pitchFamily="34" charset="0"/>
              </a:rPr>
              <a:t>заключено  - 597 кредитных договоров</a:t>
            </a: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819" y="2555589"/>
            <a:ext cx="478484" cy="478484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7" r="45183"/>
          <a:stretch/>
        </p:blipFill>
        <p:spPr>
          <a:xfrm>
            <a:off x="5339857" y="927923"/>
            <a:ext cx="1078469" cy="1493265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27" r="3667"/>
          <a:stretch/>
        </p:blipFill>
        <p:spPr>
          <a:xfrm>
            <a:off x="5339856" y="2494593"/>
            <a:ext cx="1078469" cy="1585038"/>
          </a:xfrm>
          <a:prstGeom prst="rect">
            <a:avLst/>
          </a:prstGeom>
        </p:spPr>
      </p:pic>
      <p:sp>
        <p:nvSpPr>
          <p:cNvPr id="43" name="Объект 2"/>
          <p:cNvSpPr txBox="1">
            <a:spLocks/>
          </p:cNvSpPr>
          <p:nvPr/>
        </p:nvSpPr>
        <p:spPr>
          <a:xfrm>
            <a:off x="259594" y="4831862"/>
            <a:ext cx="11253030" cy="65552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latin typeface="Century Gothic" panose="020B0502020202020204" pitchFamily="34" charset="0"/>
              </a:rPr>
              <a:t>При рождении 1-го и 2-го ребенка </a:t>
            </a:r>
            <a:r>
              <a:rPr lang="ru-RU" sz="1800" b="1" dirty="0" smtClean="0">
                <a:latin typeface="Century Gothic" panose="020B0502020202020204" pitchFamily="34" charset="0"/>
              </a:rPr>
              <a:t>предоставляется </a:t>
            </a:r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финансовая помощь или субсидия от государства 1</a:t>
            </a:r>
            <a:r>
              <a:rPr lang="ru-RU" sz="1800" b="1" dirty="0" smtClean="0">
                <a:latin typeface="Century Gothic" panose="020B0502020202020204" pitchFamily="34" charset="0"/>
              </a:rPr>
              <a:t>0% и 20% от суммы кредита, соответственно.</a:t>
            </a:r>
            <a:endParaRPr lang="ru-RU" sz="1800" b="1" dirty="0" smtClean="0">
              <a:solidFill>
                <a:srgbClr val="006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>
          <a:xfrm>
            <a:off x="259593" y="4106447"/>
            <a:ext cx="11653985" cy="6500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latin typeface="Century Gothic" panose="020B0502020202020204" pitchFamily="34" charset="0"/>
              </a:rPr>
              <a:t>Расчет суммы господдержки осуществляется с учетом </a:t>
            </a:r>
            <a:r>
              <a:rPr lang="ru-RU" sz="1800" b="1" dirty="0">
                <a:latin typeface="Century Gothic" panose="020B0502020202020204" pitchFamily="34" charset="0"/>
              </a:rPr>
              <a:t>стоимости </a:t>
            </a:r>
            <a:r>
              <a:rPr lang="ru-RU" sz="1800" b="1" dirty="0" smtClean="0">
                <a:latin typeface="Century Gothic" panose="020B0502020202020204" pitchFamily="34" charset="0"/>
              </a:rPr>
              <a:t>1 </a:t>
            </a:r>
            <a:r>
              <a:rPr lang="ru-RU" sz="1800" b="1" dirty="0">
                <a:latin typeface="Century Gothic" panose="020B0502020202020204" pitchFamily="34" charset="0"/>
              </a:rPr>
              <a:t>кв.м</a:t>
            </a:r>
            <a:r>
              <a:rPr lang="ru-RU" sz="1800" b="1" dirty="0" smtClean="0">
                <a:latin typeface="Century Gothic" panose="020B0502020202020204" pitchFamily="34" charset="0"/>
              </a:rPr>
              <a:t>., определенного Советом Министров, (на 20.12.2023 - 1017 рублей.)  </a:t>
            </a:r>
            <a:endParaRPr lang="ru-RU" sz="1800" b="1" dirty="0" smtClean="0">
              <a:solidFill>
                <a:srgbClr val="006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259593" y="5592192"/>
            <a:ext cx="11529938" cy="9136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800" b="1" dirty="0" smtClean="0">
                <a:latin typeface="Century Gothic" panose="020B0502020202020204" pitchFamily="34" charset="0"/>
              </a:rPr>
              <a:t>Для оплаты разницы между стоимостью строительства и суммой кредита с господдержкой может быть предоставлен кредит для </a:t>
            </a:r>
            <a:r>
              <a:rPr lang="ru-RU" sz="1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докредитования</a:t>
            </a:r>
            <a:r>
              <a:rPr lang="ru-RU" sz="1800" b="1" dirty="0" smtClean="0">
                <a:latin typeface="Century Gothic" panose="020B0502020202020204" pitchFamily="34" charset="0"/>
              </a:rPr>
              <a:t> на срок до 20 лет под 12,5% (ставка реф. НБРБ + 3п.п.).</a:t>
            </a:r>
            <a:endParaRPr lang="ru-RU" sz="1800" b="1" dirty="0" smtClean="0">
              <a:solidFill>
                <a:srgbClr val="0066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7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259593" y="685404"/>
            <a:ext cx="8624813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48" y="115153"/>
            <a:ext cx="495983" cy="49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73363" y="173379"/>
            <a:ext cx="10427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6E49"/>
                </a:solidFill>
                <a:latin typeface="Century Gothic" panose="020B0502020202020204" pitchFamily="34" charset="0"/>
              </a:rPr>
              <a:t>ИПОТЕЧНОЕ КРЕДИТОВАНИЕ ОТ ОАО «АСБ БЕЛАРУСБАНК»</a:t>
            </a:r>
            <a:endParaRPr lang="ru-RU" sz="2200" b="1" dirty="0">
              <a:solidFill>
                <a:srgbClr val="006E49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475195" y="756142"/>
            <a:ext cx="9314335" cy="2303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8F7229"/>
                </a:solidFill>
                <a:latin typeface="Century Gothic" panose="020B0502020202020204" pitchFamily="34" charset="0"/>
              </a:rPr>
              <a:t>СИСТЕМА СТРОИТЕЛЬНЫХ СБЕРЕЖЕНИЙ – </a:t>
            </a:r>
            <a:r>
              <a:rPr lang="ru-RU" sz="2000" dirty="0" smtClean="0">
                <a:latin typeface="Century Gothic" panose="020B0502020202020204" pitchFamily="34" charset="0"/>
              </a:rPr>
              <a:t>двухэтапная система: </a:t>
            </a:r>
            <a:br>
              <a:rPr lang="ru-RU" sz="2000" dirty="0" smtClean="0">
                <a:latin typeface="Century Gothic" panose="020B0502020202020204" pitchFamily="34" charset="0"/>
              </a:rPr>
            </a:br>
            <a:r>
              <a:rPr lang="ru-RU" sz="2000" b="1" dirty="0" smtClean="0">
                <a:latin typeface="Century Gothic" panose="020B0502020202020204" pitchFamily="34" charset="0"/>
              </a:rPr>
              <a:t>1. Накопление части собственных сбережений </a:t>
            </a:r>
            <a:r>
              <a:rPr lang="ru-RU" sz="2000" dirty="0" smtClean="0">
                <a:latin typeface="Century Gothic" panose="020B0502020202020204" pitchFamily="34" charset="0"/>
              </a:rPr>
              <a:t>– </a:t>
            </a:r>
            <a:r>
              <a:rPr lang="ru-RU" sz="1800" dirty="0" smtClean="0">
                <a:latin typeface="Century Gothic" panose="020B0502020202020204" pitchFamily="34" charset="0"/>
              </a:rPr>
              <a:t>вклад «Жилищно-накопительный», ставка: ставка реф. НБРБ (9,5% годовых), срок: от 19 месяцев.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latin typeface="Century Gothic" panose="020B0502020202020204" pitchFamily="34" charset="0"/>
              </a:rPr>
              <a:t>2. </a:t>
            </a:r>
            <a:r>
              <a:rPr lang="ru-RU" sz="2000" b="1" dirty="0" smtClean="0">
                <a:latin typeface="Century Gothic" panose="020B0502020202020204" pitchFamily="34" charset="0"/>
              </a:rPr>
              <a:t>Получения кредита </a:t>
            </a:r>
            <a:r>
              <a:rPr lang="ru-RU" sz="1800" dirty="0" smtClean="0">
                <a:latin typeface="Century Gothic" panose="020B0502020202020204" pitchFamily="34" charset="0"/>
              </a:rPr>
              <a:t>в сумме до 75% стоимости жилья, ставка </a:t>
            </a:r>
            <a:r>
              <a:rPr lang="ru-RU" sz="1800" b="1" dirty="0" smtClean="0">
                <a:latin typeface="Century Gothic" panose="020B0502020202020204" pitchFamily="34" charset="0"/>
              </a:rPr>
              <a:t>12,5% </a:t>
            </a:r>
            <a:r>
              <a:rPr lang="ru-RU" sz="1800" dirty="0" smtClean="0">
                <a:latin typeface="Century Gothic" panose="020B0502020202020204" pitchFamily="34" charset="0"/>
              </a:rPr>
              <a:t>(ставка реф. НБРБ + 3%) либо средневзвешенная </a:t>
            </a:r>
            <a:r>
              <a:rPr lang="ru-RU" sz="1800" dirty="0">
                <a:latin typeface="Century Gothic" panose="020B0502020202020204" pitchFamily="34" charset="0"/>
              </a:rPr>
              <a:t>ставка реф. </a:t>
            </a:r>
            <a:r>
              <a:rPr lang="ru-RU" sz="1800" dirty="0" smtClean="0">
                <a:latin typeface="Century Gothic" panose="020B0502020202020204" pitchFamily="34" charset="0"/>
              </a:rPr>
              <a:t>НБРБ,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срок: </a:t>
            </a:r>
            <a:r>
              <a:rPr lang="ru-RU" sz="1800" b="1" dirty="0" smtClean="0">
                <a:latin typeface="Century Gothic" panose="020B0502020202020204" pitchFamily="34" charset="0"/>
              </a:rPr>
              <a:t>20 лет</a:t>
            </a:r>
            <a:r>
              <a:rPr lang="ru-RU" sz="1800" dirty="0" smtClean="0">
                <a:latin typeface="Century Gothic" panose="020B0502020202020204" pitchFamily="34" charset="0"/>
              </a:rPr>
              <a:t>; </a:t>
            </a:r>
            <a:r>
              <a:rPr lang="ru-RU" sz="1800" b="1" dirty="0" smtClean="0">
                <a:latin typeface="Century Gothic" panose="020B0502020202020204" pitchFamily="34" charset="0"/>
              </a:rPr>
              <a:t>уплата платежей равными долями</a:t>
            </a:r>
            <a:r>
              <a:rPr lang="ru-RU" sz="18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8F7229"/>
                </a:solidFill>
                <a:latin typeface="Century Gothic" panose="020B0502020202020204" pitchFamily="34" charset="0"/>
              </a:rPr>
              <a:t>В 2023 году заключено 107 договоров на сумму 6,3 млн. руб.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8" y="5228646"/>
            <a:ext cx="2324108" cy="92964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8" y="3495497"/>
            <a:ext cx="2324108" cy="9296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8" y="944898"/>
            <a:ext cx="2324108" cy="929643"/>
          </a:xfrm>
          <a:prstGeom prst="rect">
            <a:avLst/>
          </a:prstGeom>
        </p:spPr>
      </p:pic>
      <p:sp>
        <p:nvSpPr>
          <p:cNvPr id="21" name="Объект 2"/>
          <p:cNvSpPr txBox="1">
            <a:spLocks/>
          </p:cNvSpPr>
          <p:nvPr/>
        </p:nvSpPr>
        <p:spPr>
          <a:xfrm>
            <a:off x="2475195" y="3461555"/>
            <a:ext cx="9314335" cy="9296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ИПОТЕКА ЭКСПРЕСС (приобретение жилых помещений под залог):</a:t>
            </a: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ru-RU" sz="2000" dirty="0" smtClean="0">
                <a:latin typeface="Century Gothic" panose="020B0502020202020204" pitchFamily="34" charset="0"/>
              </a:rPr>
              <a:t>Ставка</a:t>
            </a:r>
            <a:r>
              <a:rPr lang="ru-RU" sz="2000" dirty="0">
                <a:latin typeface="Century Gothic" panose="020B0502020202020204" pitchFamily="34" charset="0"/>
              </a:rPr>
              <a:t>: </a:t>
            </a:r>
            <a:r>
              <a:rPr lang="ru-RU" sz="2000" b="1" dirty="0" smtClean="0">
                <a:latin typeface="Century Gothic" panose="020B0502020202020204" pitchFamily="34" charset="0"/>
              </a:rPr>
              <a:t>14,4%</a:t>
            </a:r>
            <a:r>
              <a:rPr lang="ru-RU" sz="2000" dirty="0" smtClean="0">
                <a:latin typeface="Century Gothic" panose="020B0502020202020204" pitchFamily="34" charset="0"/>
              </a:rPr>
              <a:t> (ставка </a:t>
            </a:r>
            <a:r>
              <a:rPr lang="ru-RU" sz="2000" dirty="0">
                <a:latin typeface="Century Gothic" panose="020B0502020202020204" pitchFamily="34" charset="0"/>
              </a:rPr>
              <a:t>реф. НБРБ </a:t>
            </a:r>
            <a:r>
              <a:rPr lang="ru-RU" sz="2000" dirty="0" smtClean="0">
                <a:latin typeface="Century Gothic" panose="020B0502020202020204" pitchFamily="34" charset="0"/>
              </a:rPr>
              <a:t>+ 4,9%), </a:t>
            </a:r>
            <a:r>
              <a:rPr lang="ru-RU" sz="2000" dirty="0">
                <a:latin typeface="Century Gothic" panose="020B0502020202020204" pitchFamily="34" charset="0"/>
              </a:rPr>
              <a:t>срок: </a:t>
            </a:r>
            <a:r>
              <a:rPr lang="ru-RU" sz="2000" b="1" dirty="0" smtClean="0">
                <a:latin typeface="Century Gothic" panose="020B0502020202020204" pitchFamily="34" charset="0"/>
              </a:rPr>
              <a:t>20 лет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C00000"/>
                </a:solidFill>
                <a:latin typeface="Century Gothic" panose="020B0502020202020204" pitchFamily="34" charset="0"/>
              </a:rPr>
              <a:t>В 2023 году заключено </a:t>
            </a:r>
            <a:r>
              <a:rPr lang="ru-RU" sz="20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615 </a:t>
            </a:r>
            <a:r>
              <a:rPr lang="ru-RU" sz="2000" b="1" i="1" dirty="0">
                <a:solidFill>
                  <a:srgbClr val="C00000"/>
                </a:solidFill>
                <a:latin typeface="Century Gothic" panose="020B0502020202020204" pitchFamily="34" charset="0"/>
              </a:rPr>
              <a:t>договоров на сумму </a:t>
            </a:r>
            <a:r>
              <a:rPr lang="ru-RU" sz="20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33,0 </a:t>
            </a:r>
            <a:r>
              <a:rPr lang="ru-RU" sz="2000" b="1" i="1" dirty="0">
                <a:solidFill>
                  <a:srgbClr val="C00000"/>
                </a:solidFill>
                <a:latin typeface="Century Gothic" panose="020B0502020202020204" pitchFamily="34" charset="0"/>
              </a:rPr>
              <a:t>млн. руб</a:t>
            </a:r>
            <a:r>
              <a:rPr lang="ru-RU" sz="20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.</a:t>
            </a:r>
            <a:endParaRPr lang="ru-RU" sz="20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2475196" y="5084064"/>
            <a:ext cx="9314334" cy="14398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  <a:t>ИПОТЕКА С НАМИ в рамках партнёрских программ: </a:t>
            </a:r>
            <a:br>
              <a:rPr lang="ru-RU" sz="2000" b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latin typeface="Century Gothic" panose="020B0502020202020204" pitchFamily="34" charset="0"/>
              </a:rPr>
              <a:t>Ставка: </a:t>
            </a:r>
            <a:r>
              <a:rPr lang="en-US" sz="2000" b="1" dirty="0">
                <a:latin typeface="Century Gothic" panose="020B0502020202020204" pitchFamily="34" charset="0"/>
              </a:rPr>
              <a:t>Grace-</a:t>
            </a:r>
            <a:r>
              <a:rPr lang="ru-RU" sz="2000" b="1" dirty="0">
                <a:latin typeface="Century Gothic" panose="020B0502020202020204" pitchFamily="34" charset="0"/>
              </a:rPr>
              <a:t>период </a:t>
            </a:r>
            <a:r>
              <a:rPr lang="ru-RU" sz="2000" b="1" dirty="0" smtClean="0">
                <a:latin typeface="Century Gothic" panose="020B0502020202020204" pitchFamily="34" charset="0"/>
              </a:rPr>
              <a:t>(1 год) </a:t>
            </a:r>
            <a:r>
              <a:rPr lang="ru-RU" sz="2000" b="1" dirty="0">
                <a:latin typeface="Century Gothic" panose="020B0502020202020204" pitchFamily="34" charset="0"/>
              </a:rPr>
              <a:t>по ставке от 1% </a:t>
            </a:r>
            <a:r>
              <a:rPr lang="ru-RU" sz="2000" b="1" dirty="0" smtClean="0">
                <a:latin typeface="Century Gothic" panose="020B0502020202020204" pitchFamily="34" charset="0"/>
              </a:rPr>
              <a:t>годовых.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latin typeface="Century Gothic" panose="020B0502020202020204" pitchFamily="34" charset="0"/>
              </a:rPr>
              <a:t>Далее 14,0% - 14,4</a:t>
            </a:r>
            <a:r>
              <a:rPr lang="ru-RU" sz="2000" b="1" dirty="0">
                <a:latin typeface="Century Gothic" panose="020B0502020202020204" pitchFamily="34" charset="0"/>
              </a:rPr>
              <a:t>%</a:t>
            </a:r>
            <a:r>
              <a:rPr lang="ru-RU" sz="2000" dirty="0">
                <a:latin typeface="Century Gothic" panose="020B0502020202020204" pitchFamily="34" charset="0"/>
              </a:rPr>
              <a:t> (ставка реф. НБРБ </a:t>
            </a:r>
            <a:r>
              <a:rPr lang="ru-RU" sz="2000" dirty="0" smtClean="0">
                <a:latin typeface="Century Gothic" panose="020B0502020202020204" pitchFamily="34" charset="0"/>
              </a:rPr>
              <a:t>+4,5% или + </a:t>
            </a:r>
            <a:r>
              <a:rPr lang="ru-RU" sz="2000" dirty="0">
                <a:latin typeface="Century Gothic" panose="020B0502020202020204" pitchFamily="34" charset="0"/>
              </a:rPr>
              <a:t>4,9%), срок: </a:t>
            </a:r>
            <a:r>
              <a:rPr lang="ru-RU" sz="2000" b="1" dirty="0">
                <a:latin typeface="Century Gothic" panose="020B0502020202020204" pitchFamily="34" charset="0"/>
              </a:rPr>
              <a:t>20 </a:t>
            </a:r>
            <a:r>
              <a:rPr lang="ru-RU" sz="2000" b="1" dirty="0" smtClean="0">
                <a:latin typeface="Century Gothic" panose="020B0502020202020204" pitchFamily="34" charset="0"/>
              </a:rPr>
              <a:t>лет,</a:t>
            </a:r>
          </a:p>
          <a:p>
            <a:pPr marL="0" indent="0">
              <a:spcBef>
                <a:spcPts val="0"/>
              </a:spcBef>
              <a:buNone/>
            </a:pPr>
            <a:endParaRPr lang="ru-RU" sz="800" b="1" i="1" dirty="0" smtClean="0">
              <a:solidFill>
                <a:srgbClr val="894538"/>
              </a:solidFill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  <a:t>В </a:t>
            </a:r>
            <a:r>
              <a:rPr lang="ru-RU" sz="2000" b="1" i="1" dirty="0">
                <a:solidFill>
                  <a:srgbClr val="894538"/>
                </a:solidFill>
                <a:latin typeface="Century Gothic" panose="020B0502020202020204" pitchFamily="34" charset="0"/>
              </a:rPr>
              <a:t>2023 году заключено </a:t>
            </a:r>
            <a:r>
              <a:rPr lang="ru-RU" sz="2000" b="1" i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  <a:t>120 </a:t>
            </a:r>
            <a:r>
              <a:rPr lang="ru-RU" sz="2000" b="1" i="1" dirty="0">
                <a:solidFill>
                  <a:srgbClr val="894538"/>
                </a:solidFill>
                <a:latin typeface="Century Gothic" panose="020B0502020202020204" pitchFamily="34" charset="0"/>
              </a:rPr>
              <a:t>договоров на сумму </a:t>
            </a:r>
            <a:r>
              <a:rPr lang="ru-RU" sz="2000" b="1" i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  <a:t>10,1 </a:t>
            </a:r>
            <a:r>
              <a:rPr lang="ru-RU" sz="2000" b="1" i="1" dirty="0">
                <a:solidFill>
                  <a:srgbClr val="894538"/>
                </a:solidFill>
                <a:latin typeface="Century Gothic" panose="020B0502020202020204" pitchFamily="34" charset="0"/>
              </a:rPr>
              <a:t>млн. руб</a:t>
            </a:r>
            <a:r>
              <a:rPr lang="ru-RU" sz="2000" b="1" i="1" dirty="0" smtClean="0">
                <a:solidFill>
                  <a:srgbClr val="894538"/>
                </a:solidFill>
                <a:latin typeface="Century Gothic" panose="020B0502020202020204" pitchFamily="34" charset="0"/>
              </a:rPr>
              <a:t>.</a:t>
            </a:r>
            <a:endParaRPr lang="ru-RU" sz="2000" b="1" i="1" dirty="0">
              <a:solidFill>
                <a:srgbClr val="894538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9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60621"/>
            <a:ext cx="12192000" cy="138566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H="1">
            <a:off x="259593" y="685404"/>
            <a:ext cx="8624813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164718" y="685404"/>
            <a:ext cx="8624813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48" y="115153"/>
            <a:ext cx="495983" cy="49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48652" y="1124055"/>
            <a:ext cx="7962148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55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Благодарю </a:t>
            </a:r>
            <a:br>
              <a:rPr lang="ru-RU" sz="55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sz="55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за внимание!</a:t>
            </a:r>
            <a:endParaRPr lang="ru-RU" sz="55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172" y="3138963"/>
            <a:ext cx="4353108" cy="23216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4043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5926</TotalTime>
  <Words>378</Words>
  <Application>Microsoft Office PowerPoint</Application>
  <PresentationFormat>Широкоэкранный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финансовой модели и бизнес-модели банка на среднесрочную перспективу</dc:title>
  <dc:creator>Егоров Александр Андреевич</dc:creator>
  <cp:lastModifiedBy>Селюкова Екатерина Игоревна</cp:lastModifiedBy>
  <cp:revision>444</cp:revision>
  <cp:lastPrinted>2023-10-31T13:03:23Z</cp:lastPrinted>
  <dcterms:created xsi:type="dcterms:W3CDTF">2016-07-04T11:09:25Z</dcterms:created>
  <dcterms:modified xsi:type="dcterms:W3CDTF">2023-12-20T08:22:37Z</dcterms:modified>
</cp:coreProperties>
</file>